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B2FFA4B-59E0-4074-97E8-C3B628C0DD83}" type="datetimeFigureOut">
              <a:rPr lang="en-IN" smtClean="0"/>
              <a:t>13-10-2021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275347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2FFA4B-59E0-4074-97E8-C3B628C0DD83}" type="datetimeFigureOut">
              <a:rPr lang="en-IN" smtClean="0"/>
              <a:t>13-10-2021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253747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2FFA4B-59E0-4074-97E8-C3B628C0DD83}" type="datetimeFigureOut">
              <a:rPr lang="en-IN" smtClean="0"/>
              <a:t>13-10-2021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2163127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2FFA4B-59E0-4074-97E8-C3B628C0DD83}" type="datetimeFigureOut">
              <a:rPr lang="en-IN" smtClean="0"/>
              <a:t>13-10-2021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31420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2FFA4B-59E0-4074-97E8-C3B628C0DD83}" type="datetimeFigureOut">
              <a:rPr lang="en-IN" smtClean="0"/>
              <a:t>13-10-2021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338514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B2FFA4B-59E0-4074-97E8-C3B628C0DD83}" type="datetimeFigureOut">
              <a:rPr lang="en-IN" smtClean="0"/>
              <a:t>13-10-2021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631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B2FFA4B-59E0-4074-97E8-C3B628C0DD83}" type="datetimeFigureOut">
              <a:rPr lang="en-IN" smtClean="0"/>
              <a:t>13-10-2021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337218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B2FFA4B-59E0-4074-97E8-C3B628C0DD83}" type="datetimeFigureOut">
              <a:rPr lang="en-IN" smtClean="0"/>
              <a:t>13-10-2021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414305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FFA4B-59E0-4074-97E8-C3B628C0DD83}" type="datetimeFigureOut">
              <a:rPr lang="en-IN" smtClean="0"/>
              <a:t>13-10-2021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117863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2FFA4B-59E0-4074-97E8-C3B628C0DD83}" type="datetimeFigureOut">
              <a:rPr lang="en-IN" smtClean="0"/>
              <a:t>13-10-2021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1929282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2FFA4B-59E0-4074-97E8-C3B628C0DD83}" type="datetimeFigureOut">
              <a:rPr lang="en-IN" smtClean="0"/>
              <a:t>13-10-2021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687566-DCF5-44AB-9482-C721A6EA2F74}" type="slidenum">
              <a:rPr lang="en-IN" smtClean="0"/>
              <a:t>‹#›</a:t>
            </a:fld>
            <a:endParaRPr lang="en-IN"/>
          </a:p>
        </p:txBody>
      </p:sp>
    </p:spTree>
    <p:extLst>
      <p:ext uri="{BB962C8B-B14F-4D97-AF65-F5344CB8AC3E}">
        <p14:creationId xmlns:p14="http://schemas.microsoft.com/office/powerpoint/2010/main" val="137345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FFA4B-59E0-4074-97E8-C3B628C0DD83}" type="datetimeFigureOut">
              <a:rPr lang="en-IN" smtClean="0"/>
              <a:t>13-10-2021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87566-DCF5-44AB-9482-C721A6EA2F74}" type="slidenum">
              <a:rPr lang="en-IN" smtClean="0"/>
              <a:t>‹#›</a:t>
            </a:fld>
            <a:endParaRPr lang="en-IN"/>
          </a:p>
        </p:txBody>
      </p:sp>
    </p:spTree>
    <p:extLst>
      <p:ext uri="{BB962C8B-B14F-4D97-AF65-F5344CB8AC3E}">
        <p14:creationId xmlns:p14="http://schemas.microsoft.com/office/powerpoint/2010/main" val="3661864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Address Resolution Protocol</a:t>
            </a:r>
            <a:endParaRPr lang="en-IN" dirty="0"/>
          </a:p>
        </p:txBody>
      </p:sp>
      <p:sp>
        <p:nvSpPr>
          <p:cNvPr id="3" name="Subtitle 2"/>
          <p:cNvSpPr>
            <a:spLocks noGrp="1"/>
          </p:cNvSpPr>
          <p:nvPr>
            <p:ph type="subTitle" idx="1"/>
          </p:nvPr>
        </p:nvSpPr>
        <p:spPr/>
        <p:txBody>
          <a:bodyPr>
            <a:normAutofit fontScale="85000" lnSpcReduction="20000"/>
          </a:bodyPr>
          <a:lstStyle/>
          <a:p>
            <a:r>
              <a:rPr lang="en-US" dirty="0" smtClean="0"/>
              <a:t>L-3</a:t>
            </a:r>
          </a:p>
          <a:p>
            <a:r>
              <a:rPr lang="en-US" dirty="0" smtClean="0"/>
              <a:t>Dr. RN </a:t>
            </a:r>
            <a:r>
              <a:rPr lang="en-US" dirty="0" err="1" smtClean="0"/>
              <a:t>Rajotiya</a:t>
            </a:r>
            <a:endParaRPr lang="en-US" dirty="0" smtClean="0"/>
          </a:p>
          <a:p>
            <a:r>
              <a:rPr lang="en-US" dirty="0" smtClean="0"/>
              <a:t>Ref: DCN by </a:t>
            </a:r>
            <a:r>
              <a:rPr lang="en-US" dirty="0" err="1" smtClean="0"/>
              <a:t>Forouzan</a:t>
            </a:r>
            <a:r>
              <a:rPr lang="en-US" dirty="0" smtClean="0"/>
              <a:t>, </a:t>
            </a:r>
          </a:p>
          <a:p>
            <a:r>
              <a:rPr lang="en-US" dirty="0" smtClean="0"/>
              <a:t>Computer Networks by </a:t>
            </a:r>
            <a:r>
              <a:rPr lang="en-US" dirty="0" err="1" smtClean="0"/>
              <a:t>Tannenbaum</a:t>
            </a:r>
            <a:endParaRPr lang="en-IN" dirty="0"/>
          </a:p>
        </p:txBody>
      </p:sp>
    </p:spTree>
    <p:extLst>
      <p:ext uri="{BB962C8B-B14F-4D97-AF65-F5344CB8AC3E}">
        <p14:creationId xmlns:p14="http://schemas.microsoft.com/office/powerpoint/2010/main" val="295713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ARP Reply Process cont..</a:t>
            </a:r>
            <a:endParaRPr lang="en-IN" dirty="0"/>
          </a:p>
        </p:txBody>
      </p:sp>
      <p:sp>
        <p:nvSpPr>
          <p:cNvPr id="3" name="Content Placeholder 2"/>
          <p:cNvSpPr>
            <a:spLocks noGrp="1"/>
          </p:cNvSpPr>
          <p:nvPr>
            <p:ph idx="1"/>
          </p:nvPr>
        </p:nvSpPr>
        <p:spPr>
          <a:xfrm>
            <a:off x="457200" y="5661248"/>
            <a:ext cx="8229600" cy="1008112"/>
          </a:xfrm>
        </p:spPr>
        <p:txBody>
          <a:bodyPr>
            <a:normAutofit/>
          </a:bodyPr>
          <a:lstStyle/>
          <a:p>
            <a:endParaRPr lang="en-IN"/>
          </a:p>
        </p:txBody>
      </p:sp>
      <p:grpSp>
        <p:nvGrpSpPr>
          <p:cNvPr id="4" name="Group 27"/>
          <p:cNvGrpSpPr>
            <a:grpSpLocks/>
          </p:cNvGrpSpPr>
          <p:nvPr/>
        </p:nvGrpSpPr>
        <p:grpSpPr bwMode="auto">
          <a:xfrm>
            <a:off x="1115616" y="1052736"/>
            <a:ext cx="7294976" cy="4557376"/>
            <a:chOff x="865188" y="1568450"/>
            <a:chExt cx="7294976" cy="4557376"/>
          </a:xfrm>
        </p:grpSpPr>
        <p:cxnSp>
          <p:nvCxnSpPr>
            <p:cNvPr id="5" name="直接连接符 45"/>
            <p:cNvCxnSpPr>
              <a:cxnSpLocks noChangeShapeType="1"/>
            </p:cNvCxnSpPr>
            <p:nvPr/>
          </p:nvCxnSpPr>
          <p:spPr bwMode="auto">
            <a:xfrm>
              <a:off x="4284663" y="2276475"/>
              <a:ext cx="0" cy="1152525"/>
            </a:xfrm>
            <a:prstGeom prst="line">
              <a:avLst/>
            </a:prstGeom>
            <a:noFill/>
            <a:ln w="28575" algn="ctr">
              <a:solidFill>
                <a:schemeClr val="tx1"/>
              </a:solidFill>
              <a:round/>
              <a:headEnd/>
              <a:tailEnd/>
            </a:ln>
          </p:spPr>
        </p:cxnSp>
        <p:cxnSp>
          <p:nvCxnSpPr>
            <p:cNvPr id="6" name="直接连接符 37"/>
            <p:cNvCxnSpPr>
              <a:cxnSpLocks noChangeShapeType="1"/>
            </p:cNvCxnSpPr>
            <p:nvPr/>
          </p:nvCxnSpPr>
          <p:spPr bwMode="auto">
            <a:xfrm>
              <a:off x="1908175" y="3789363"/>
              <a:ext cx="5184775" cy="0"/>
            </a:xfrm>
            <a:prstGeom prst="line">
              <a:avLst/>
            </a:prstGeom>
            <a:noFill/>
            <a:ln w="28575" algn="ctr">
              <a:solidFill>
                <a:schemeClr val="tx1"/>
              </a:solidFill>
              <a:round/>
              <a:headEnd/>
              <a:tailEnd/>
            </a:ln>
          </p:spPr>
        </p:cxnSp>
        <p:sp>
          <p:nvSpPr>
            <p:cNvPr id="7" name="TextBox 8"/>
            <p:cNvSpPr txBox="1">
              <a:spLocks noChangeArrowheads="1"/>
            </p:cNvSpPr>
            <p:nvPr/>
          </p:nvSpPr>
          <p:spPr bwMode="auto">
            <a:xfrm>
              <a:off x="1381125" y="3079750"/>
              <a:ext cx="683200" cy="276999"/>
            </a:xfrm>
            <a:prstGeom prst="rect">
              <a:avLst/>
            </a:prstGeom>
            <a:noFill/>
            <a:ln w="9525">
              <a:noFill/>
              <a:miter lim="800000"/>
              <a:headEnd/>
              <a:tailEnd/>
            </a:ln>
          </p:spPr>
          <p:txBody>
            <a:bodyPr wrap="none">
              <a:spAutoFit/>
            </a:bodyPr>
            <a:lstStyle/>
            <a:p>
              <a:r>
                <a:rPr lang="en-US" altLang="zh-CN" sz="1200">
                  <a:latin typeface="+mn-ea"/>
                  <a:ea typeface="+mn-ea"/>
                </a:rPr>
                <a:t>Host A</a:t>
              </a:r>
            </a:p>
          </p:txBody>
        </p:sp>
        <p:sp>
          <p:nvSpPr>
            <p:cNvPr id="8" name="TextBox 8"/>
            <p:cNvSpPr txBox="1">
              <a:spLocks noChangeArrowheads="1"/>
            </p:cNvSpPr>
            <p:nvPr/>
          </p:nvSpPr>
          <p:spPr bwMode="auto">
            <a:xfrm>
              <a:off x="7061200" y="3079750"/>
              <a:ext cx="676788" cy="276999"/>
            </a:xfrm>
            <a:prstGeom prst="rect">
              <a:avLst/>
            </a:prstGeom>
            <a:noFill/>
            <a:ln w="9525">
              <a:noFill/>
              <a:miter lim="800000"/>
              <a:headEnd/>
              <a:tailEnd/>
            </a:ln>
          </p:spPr>
          <p:txBody>
            <a:bodyPr wrap="none">
              <a:spAutoFit/>
            </a:bodyPr>
            <a:lstStyle/>
            <a:p>
              <a:r>
                <a:rPr lang="en-US" altLang="zh-CN" sz="1200">
                  <a:latin typeface="+mn-ea"/>
                  <a:ea typeface="+mn-ea"/>
                </a:rPr>
                <a:t>Host C</a:t>
              </a:r>
            </a:p>
          </p:txBody>
        </p:sp>
        <p:sp>
          <p:nvSpPr>
            <p:cNvPr id="9" name="TextBox 8"/>
            <p:cNvSpPr txBox="1">
              <a:spLocks noChangeArrowheads="1"/>
            </p:cNvSpPr>
            <p:nvPr/>
          </p:nvSpPr>
          <p:spPr bwMode="auto">
            <a:xfrm>
              <a:off x="4041775" y="1568450"/>
              <a:ext cx="670376" cy="276999"/>
            </a:xfrm>
            <a:prstGeom prst="rect">
              <a:avLst/>
            </a:prstGeom>
            <a:noFill/>
            <a:ln w="9525">
              <a:noFill/>
              <a:miter lim="800000"/>
              <a:headEnd/>
              <a:tailEnd/>
            </a:ln>
          </p:spPr>
          <p:txBody>
            <a:bodyPr wrap="none">
              <a:spAutoFit/>
            </a:bodyPr>
            <a:lstStyle/>
            <a:p>
              <a:r>
                <a:rPr lang="en-US" altLang="zh-CN" sz="1200">
                  <a:latin typeface="+mn-ea"/>
                  <a:ea typeface="+mn-ea"/>
                </a:rPr>
                <a:t>Host B</a:t>
              </a:r>
            </a:p>
          </p:txBody>
        </p:sp>
        <p:sp>
          <p:nvSpPr>
            <p:cNvPr id="10" name="TextBox 8"/>
            <p:cNvSpPr txBox="1">
              <a:spLocks noChangeArrowheads="1"/>
            </p:cNvSpPr>
            <p:nvPr/>
          </p:nvSpPr>
          <p:spPr bwMode="auto">
            <a:xfrm>
              <a:off x="6421438" y="4140200"/>
              <a:ext cx="1619739" cy="461665"/>
            </a:xfrm>
            <a:prstGeom prst="rect">
              <a:avLst/>
            </a:prstGeom>
            <a:noFill/>
            <a:ln w="9525">
              <a:noFill/>
              <a:miter lim="800000"/>
              <a:headEnd/>
              <a:tailEnd/>
            </a:ln>
          </p:spPr>
          <p:txBody>
            <a:bodyPr wrap="none">
              <a:spAutoFit/>
            </a:bodyPr>
            <a:lstStyle/>
            <a:p>
              <a:pPr algn="ctr"/>
              <a:r>
                <a:rPr lang="en-US" altLang="zh-CN" sz="1200" dirty="0">
                  <a:latin typeface="+mn-ea"/>
                  <a:ea typeface="+mn-ea"/>
                </a:rPr>
                <a:t>10.0.0.3</a:t>
              </a:r>
            </a:p>
            <a:p>
              <a:pPr algn="ctr"/>
              <a:r>
                <a:rPr lang="en-US" altLang="zh-CN" sz="1200" dirty="0">
                  <a:latin typeface="+mn-ea"/>
                  <a:ea typeface="+mn-ea"/>
                </a:rPr>
                <a:t>00-01-02-03-04-CC</a:t>
              </a:r>
              <a:endParaRPr lang="zh-CN" altLang="en-US" sz="1200" dirty="0">
                <a:latin typeface="+mn-ea"/>
                <a:ea typeface="+mn-ea"/>
              </a:endParaRPr>
            </a:p>
          </p:txBody>
        </p:sp>
        <p:sp>
          <p:nvSpPr>
            <p:cNvPr id="11" name="TextBox 8"/>
            <p:cNvSpPr txBox="1">
              <a:spLocks noChangeArrowheads="1"/>
            </p:cNvSpPr>
            <p:nvPr/>
          </p:nvSpPr>
          <p:spPr bwMode="auto">
            <a:xfrm>
              <a:off x="865188" y="4140200"/>
              <a:ext cx="1636987" cy="461665"/>
            </a:xfrm>
            <a:prstGeom prst="rect">
              <a:avLst/>
            </a:prstGeom>
            <a:noFill/>
            <a:ln w="9525">
              <a:noFill/>
              <a:miter lim="800000"/>
              <a:headEnd/>
              <a:tailEnd/>
            </a:ln>
          </p:spPr>
          <p:txBody>
            <a:bodyPr wrap="none">
              <a:spAutoFit/>
            </a:bodyPr>
            <a:lstStyle/>
            <a:p>
              <a:pPr algn="ctr"/>
              <a:r>
                <a:rPr lang="en-US" altLang="zh-CN" sz="1200" dirty="0">
                  <a:latin typeface="+mn-ea"/>
                  <a:ea typeface="+mn-ea"/>
                </a:rPr>
                <a:t>10.0.0.1</a:t>
              </a:r>
            </a:p>
            <a:p>
              <a:pPr algn="ctr"/>
              <a:r>
                <a:rPr lang="en-US" altLang="zh-CN" sz="1200" dirty="0">
                  <a:latin typeface="+mn-ea"/>
                  <a:ea typeface="+mn-ea"/>
                </a:rPr>
                <a:t>00-01-02-03-04-AA</a:t>
              </a:r>
              <a:endParaRPr lang="zh-CN" altLang="en-US" sz="1200" dirty="0">
                <a:latin typeface="+mn-ea"/>
                <a:ea typeface="+mn-ea"/>
              </a:endParaRPr>
            </a:p>
          </p:txBody>
        </p:sp>
        <p:sp>
          <p:nvSpPr>
            <p:cNvPr id="12" name="TextBox 8"/>
            <p:cNvSpPr txBox="1">
              <a:spLocks noChangeArrowheads="1"/>
            </p:cNvSpPr>
            <p:nvPr/>
          </p:nvSpPr>
          <p:spPr bwMode="auto">
            <a:xfrm>
              <a:off x="2809900" y="5455443"/>
              <a:ext cx="1744662" cy="277813"/>
            </a:xfrm>
            <a:prstGeom prst="rect">
              <a:avLst/>
            </a:prstGeom>
            <a:noFill/>
            <a:ln w="9525">
              <a:noFill/>
              <a:miter lim="800000"/>
              <a:headEnd/>
              <a:tailEnd/>
            </a:ln>
          </p:spPr>
          <p:txBody>
            <a:bodyPr>
              <a:spAutoFit/>
            </a:bodyPr>
            <a:lstStyle/>
            <a:p>
              <a:r>
                <a:rPr lang="en-US" altLang="zh-CN" sz="1200">
                  <a:latin typeface="+mn-ea"/>
                  <a:ea typeface="+mn-ea"/>
                </a:rPr>
                <a:t>00-01-02-03-04-AA </a:t>
              </a:r>
              <a:endParaRPr lang="zh-CN" altLang="en-US" sz="1200">
                <a:latin typeface="+mn-ea"/>
                <a:ea typeface="+mn-ea"/>
              </a:endParaRPr>
            </a:p>
          </p:txBody>
        </p:sp>
        <p:sp>
          <p:nvSpPr>
            <p:cNvPr id="13" name="TextBox 8"/>
            <p:cNvSpPr txBox="1">
              <a:spLocks noChangeArrowheads="1"/>
            </p:cNvSpPr>
            <p:nvPr/>
          </p:nvSpPr>
          <p:spPr bwMode="auto">
            <a:xfrm>
              <a:off x="3411671" y="4703763"/>
              <a:ext cx="1005840"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D.MAC   </a:t>
              </a:r>
              <a:endParaRPr lang="zh-CN" altLang="en-US" sz="1600" dirty="0">
                <a:solidFill>
                  <a:schemeClr val="bg1"/>
                </a:solidFill>
                <a:latin typeface="+mn-ea"/>
                <a:ea typeface="+mn-ea"/>
              </a:endParaRPr>
            </a:p>
          </p:txBody>
        </p:sp>
        <p:sp>
          <p:nvSpPr>
            <p:cNvPr id="14" name="TextBox 8"/>
            <p:cNvSpPr txBox="1">
              <a:spLocks noChangeArrowheads="1"/>
            </p:cNvSpPr>
            <p:nvPr/>
          </p:nvSpPr>
          <p:spPr bwMode="auto">
            <a:xfrm>
              <a:off x="4433888" y="4703763"/>
              <a:ext cx="863600" cy="360612"/>
            </a:xfrm>
            <a:prstGeom prst="rect">
              <a:avLst/>
            </a:prstGeom>
            <a:solidFill>
              <a:srgbClr val="00669A"/>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S.MAC   </a:t>
              </a:r>
              <a:endParaRPr lang="zh-CN" altLang="en-US" sz="1600" dirty="0">
                <a:solidFill>
                  <a:schemeClr val="bg1"/>
                </a:solidFill>
                <a:latin typeface="+mn-ea"/>
                <a:ea typeface="+mn-ea"/>
              </a:endParaRPr>
            </a:p>
          </p:txBody>
        </p:sp>
        <p:sp>
          <p:nvSpPr>
            <p:cNvPr id="15" name="TextBox 8"/>
            <p:cNvSpPr txBox="1">
              <a:spLocks noChangeArrowheads="1"/>
            </p:cNvSpPr>
            <p:nvPr/>
          </p:nvSpPr>
          <p:spPr bwMode="auto">
            <a:xfrm>
              <a:off x="5300663" y="4703763"/>
              <a:ext cx="1511300"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ARP</a:t>
              </a:r>
              <a:endParaRPr lang="zh-CN" altLang="en-US" sz="1600" dirty="0">
                <a:solidFill>
                  <a:schemeClr val="bg1"/>
                </a:solidFill>
                <a:latin typeface="+mn-ea"/>
                <a:ea typeface="+mn-ea"/>
              </a:endParaRPr>
            </a:p>
          </p:txBody>
        </p:sp>
        <p:cxnSp>
          <p:nvCxnSpPr>
            <p:cNvPr id="16" name="直接箭头连接符 29"/>
            <p:cNvCxnSpPr>
              <a:cxnSpLocks noChangeShapeType="1"/>
            </p:cNvCxnSpPr>
            <p:nvPr/>
          </p:nvCxnSpPr>
          <p:spPr bwMode="auto">
            <a:xfrm flipH="1">
              <a:off x="4011864" y="5054600"/>
              <a:ext cx="11113" cy="390525"/>
            </a:xfrm>
            <a:prstGeom prst="straightConnector1">
              <a:avLst/>
            </a:prstGeom>
            <a:noFill/>
            <a:ln w="25400" algn="ctr">
              <a:solidFill>
                <a:srgbClr val="C00000"/>
              </a:solidFill>
              <a:round/>
              <a:headEnd/>
              <a:tailEnd type="arrow" w="med" len="med"/>
            </a:ln>
          </p:spPr>
        </p:cxnSp>
        <p:cxnSp>
          <p:nvCxnSpPr>
            <p:cNvPr id="17" name="直接箭头连接符 29"/>
            <p:cNvCxnSpPr>
              <a:cxnSpLocks noChangeShapeType="1"/>
            </p:cNvCxnSpPr>
            <p:nvPr/>
          </p:nvCxnSpPr>
          <p:spPr bwMode="auto">
            <a:xfrm flipH="1">
              <a:off x="4940300" y="5054600"/>
              <a:ext cx="1588" cy="606425"/>
            </a:xfrm>
            <a:prstGeom prst="straightConnector1">
              <a:avLst/>
            </a:prstGeom>
            <a:noFill/>
            <a:ln w="25400" algn="ctr">
              <a:solidFill>
                <a:srgbClr val="C00000"/>
              </a:solidFill>
              <a:round/>
              <a:headEnd/>
              <a:tailEnd type="arrow" w="med" len="med"/>
            </a:ln>
          </p:spPr>
        </p:cxnSp>
        <p:sp>
          <p:nvSpPr>
            <p:cNvPr id="18" name="TextBox 8"/>
            <p:cNvSpPr txBox="1">
              <a:spLocks noChangeArrowheads="1"/>
            </p:cNvSpPr>
            <p:nvPr/>
          </p:nvSpPr>
          <p:spPr bwMode="auto">
            <a:xfrm>
              <a:off x="5300663" y="5110163"/>
              <a:ext cx="2859501" cy="1015663"/>
            </a:xfrm>
            <a:prstGeom prst="rect">
              <a:avLst/>
            </a:prstGeom>
            <a:noFill/>
            <a:ln w="9525">
              <a:noFill/>
              <a:miter lim="800000"/>
              <a:headEnd/>
              <a:tailEnd/>
            </a:ln>
          </p:spPr>
          <p:txBody>
            <a:bodyPr wrap="none">
              <a:spAutoFit/>
            </a:bodyPr>
            <a:lstStyle/>
            <a:p>
              <a:pPr algn="l"/>
              <a:r>
                <a:rPr lang="en-US" altLang="zh-CN" sz="1200" dirty="0" err="1">
                  <a:latin typeface="+mn-ea"/>
                  <a:ea typeface="+mn-ea"/>
                </a:rPr>
                <a:t>Dest</a:t>
              </a:r>
              <a:r>
                <a:rPr lang="en-US" altLang="zh-CN" sz="1200" dirty="0">
                  <a:latin typeface="+mn-ea"/>
                  <a:ea typeface="+mn-ea"/>
                </a:rPr>
                <a:t>     IP : 10.0.0.1</a:t>
              </a:r>
            </a:p>
            <a:p>
              <a:pPr algn="l"/>
              <a:r>
                <a:rPr lang="en-US" altLang="zh-CN" sz="1200" dirty="0">
                  <a:latin typeface="+mn-ea"/>
                  <a:ea typeface="+mn-ea"/>
                </a:rPr>
                <a:t>Source IP : 10.0.0.3</a:t>
              </a:r>
            </a:p>
            <a:p>
              <a:pPr algn="l"/>
              <a:r>
                <a:rPr lang="en-US" altLang="zh-CN" sz="1200" dirty="0" err="1">
                  <a:latin typeface="+mn-ea"/>
                  <a:ea typeface="+mn-ea"/>
                </a:rPr>
                <a:t>Dest</a:t>
              </a:r>
              <a:r>
                <a:rPr lang="en-US" altLang="zh-CN" sz="1200" dirty="0">
                  <a:latin typeface="+mn-ea"/>
                  <a:ea typeface="+mn-ea"/>
                </a:rPr>
                <a:t>     MAC </a:t>
              </a:r>
              <a:r>
                <a:rPr lang="en-US" altLang="zh-CN" sz="1200" dirty="0">
                  <a:solidFill>
                    <a:srgbClr val="FF0000"/>
                  </a:solidFill>
                  <a:latin typeface="+mn-ea"/>
                  <a:ea typeface="+mn-ea"/>
                </a:rPr>
                <a:t>: </a:t>
              </a:r>
              <a:r>
                <a:rPr lang="en-US" altLang="zh-CN" sz="1200" dirty="0">
                  <a:latin typeface="+mn-ea"/>
                  <a:ea typeface="+mn-ea"/>
                </a:rPr>
                <a:t>00-01-02-03-04-AA</a:t>
              </a:r>
              <a:r>
                <a:rPr lang="en-US" altLang="zh-CN" sz="1200" dirty="0">
                  <a:solidFill>
                    <a:srgbClr val="FF0000"/>
                  </a:solidFill>
                  <a:latin typeface="+mn-ea"/>
                  <a:ea typeface="+mn-ea"/>
                </a:rPr>
                <a:t>    </a:t>
              </a:r>
            </a:p>
            <a:p>
              <a:pPr algn="l"/>
              <a:r>
                <a:rPr lang="en-US" altLang="zh-CN" sz="1200" dirty="0">
                  <a:latin typeface="+mn-ea"/>
                  <a:ea typeface="+mn-ea"/>
                </a:rPr>
                <a:t>Source MAC : </a:t>
              </a:r>
              <a:r>
                <a:rPr lang="en-US" altLang="zh-CN" sz="1200" dirty="0">
                  <a:solidFill>
                    <a:srgbClr val="FF0000"/>
                  </a:solidFill>
                  <a:latin typeface="+mn-ea"/>
                  <a:ea typeface="+mn-ea"/>
                </a:rPr>
                <a:t>00-01-02-03-04-CC</a:t>
              </a:r>
            </a:p>
            <a:p>
              <a:pPr algn="l"/>
              <a:r>
                <a:rPr lang="en-US" altLang="zh-CN" sz="1200" dirty="0">
                  <a:latin typeface="+mn-ea"/>
                  <a:ea typeface="+mn-ea"/>
                </a:rPr>
                <a:t>Operation Code: </a:t>
              </a:r>
              <a:r>
                <a:rPr lang="en-US" altLang="zh-CN" sz="1200" dirty="0">
                  <a:solidFill>
                    <a:srgbClr val="FF0000"/>
                  </a:solidFill>
                  <a:latin typeface="+mn-ea"/>
                  <a:ea typeface="+mn-ea"/>
                </a:rPr>
                <a:t>Reply</a:t>
              </a:r>
              <a:endParaRPr lang="zh-CN" altLang="en-US" sz="1200" dirty="0">
                <a:solidFill>
                  <a:srgbClr val="FF0000"/>
                </a:solidFill>
                <a:latin typeface="+mn-ea"/>
                <a:ea typeface="+mn-ea"/>
              </a:endParaRPr>
            </a:p>
          </p:txBody>
        </p:sp>
        <p:cxnSp>
          <p:nvCxnSpPr>
            <p:cNvPr id="19" name="直接箭头连接符 29"/>
            <p:cNvCxnSpPr>
              <a:cxnSpLocks noChangeShapeType="1"/>
            </p:cNvCxnSpPr>
            <p:nvPr/>
          </p:nvCxnSpPr>
          <p:spPr bwMode="auto">
            <a:xfrm flipH="1">
              <a:off x="2339975" y="3573463"/>
              <a:ext cx="1295400" cy="0"/>
            </a:xfrm>
            <a:prstGeom prst="straightConnector1">
              <a:avLst/>
            </a:prstGeom>
            <a:noFill/>
            <a:ln w="25400" algn="ctr">
              <a:solidFill>
                <a:srgbClr val="C00000"/>
              </a:solidFill>
              <a:round/>
              <a:headEnd/>
              <a:tailEnd type="arrow" w="med" len="med"/>
            </a:ln>
          </p:spPr>
        </p:cxnSp>
        <p:cxnSp>
          <p:nvCxnSpPr>
            <p:cNvPr id="20" name="直接箭头连接符 29"/>
            <p:cNvCxnSpPr>
              <a:cxnSpLocks noChangeShapeType="1"/>
            </p:cNvCxnSpPr>
            <p:nvPr/>
          </p:nvCxnSpPr>
          <p:spPr bwMode="auto">
            <a:xfrm flipH="1">
              <a:off x="5076825" y="3573463"/>
              <a:ext cx="1295400" cy="0"/>
            </a:xfrm>
            <a:prstGeom prst="straightConnector1">
              <a:avLst/>
            </a:prstGeom>
            <a:noFill/>
            <a:ln w="25400" algn="ctr">
              <a:solidFill>
                <a:srgbClr val="C00000"/>
              </a:solidFill>
              <a:round/>
              <a:headEnd/>
              <a:tailEnd type="arrow" w="med" len="med"/>
            </a:ln>
          </p:spPr>
        </p:cxnSp>
        <p:sp>
          <p:nvSpPr>
            <p:cNvPr id="21" name="TextBox 8"/>
            <p:cNvSpPr txBox="1">
              <a:spLocks noChangeArrowheads="1"/>
            </p:cNvSpPr>
            <p:nvPr/>
          </p:nvSpPr>
          <p:spPr bwMode="auto">
            <a:xfrm>
              <a:off x="3742109" y="5669756"/>
              <a:ext cx="1664623" cy="276999"/>
            </a:xfrm>
            <a:prstGeom prst="rect">
              <a:avLst/>
            </a:prstGeom>
            <a:noFill/>
            <a:ln w="9525">
              <a:noFill/>
              <a:miter lim="800000"/>
              <a:headEnd/>
              <a:tailEnd/>
            </a:ln>
          </p:spPr>
          <p:txBody>
            <a:bodyPr wrap="none">
              <a:spAutoFit/>
            </a:bodyPr>
            <a:lstStyle/>
            <a:p>
              <a:r>
                <a:rPr lang="en-US" altLang="zh-CN" sz="1200">
                  <a:latin typeface="+mn-ea"/>
                  <a:ea typeface="+mn-ea"/>
                </a:rPr>
                <a:t>00-01-02-03-04-CC </a:t>
              </a:r>
              <a:endParaRPr lang="zh-CN" altLang="en-US" sz="1200">
                <a:latin typeface="+mn-ea"/>
                <a:ea typeface="+mn-ea"/>
              </a:endParaRPr>
            </a:p>
          </p:txBody>
        </p:sp>
        <p:sp>
          <p:nvSpPr>
            <p:cNvPr id="22" name="TextBox 8"/>
            <p:cNvSpPr txBox="1">
              <a:spLocks noChangeArrowheads="1"/>
            </p:cNvSpPr>
            <p:nvPr/>
          </p:nvSpPr>
          <p:spPr bwMode="auto">
            <a:xfrm>
              <a:off x="4259263" y="2636838"/>
              <a:ext cx="1611339" cy="461665"/>
            </a:xfrm>
            <a:prstGeom prst="rect">
              <a:avLst/>
            </a:prstGeom>
            <a:noFill/>
            <a:ln w="9525">
              <a:noFill/>
              <a:miter lim="800000"/>
              <a:headEnd/>
              <a:tailEnd/>
            </a:ln>
          </p:spPr>
          <p:txBody>
            <a:bodyPr wrap="none">
              <a:spAutoFit/>
            </a:bodyPr>
            <a:lstStyle/>
            <a:p>
              <a:pPr algn="ctr"/>
              <a:r>
                <a:rPr lang="en-US" altLang="zh-CN" sz="1200" dirty="0">
                  <a:latin typeface="+mn-ea"/>
                  <a:ea typeface="+mn-ea"/>
                  <a:cs typeface="Arial" charset="0"/>
                </a:rPr>
                <a:t>10.0.0.2</a:t>
              </a:r>
            </a:p>
            <a:p>
              <a:pPr algn="ctr"/>
              <a:r>
                <a:rPr lang="en-US" altLang="zh-CN" sz="1200" dirty="0">
                  <a:latin typeface="+mn-ea"/>
                  <a:ea typeface="+mn-ea"/>
                  <a:cs typeface="Arial" charset="0"/>
                </a:rPr>
                <a:t>00-01-02-03-04-BB</a:t>
              </a:r>
              <a:endParaRPr lang="zh-CN" altLang="en-US" sz="1200" dirty="0">
                <a:latin typeface="+mn-ea"/>
                <a:ea typeface="+mn-ea"/>
                <a:cs typeface="Arial" charset="0"/>
              </a:endParaRPr>
            </a:p>
          </p:txBody>
        </p:sp>
      </p:grpSp>
      <p:pic>
        <p:nvPicPr>
          <p:cNvPr id="23" name="图片 28" descr="PC.png"/>
          <p:cNvPicPr>
            <a:picLocks noChangeAspect="1"/>
          </p:cNvPicPr>
          <p:nvPr/>
        </p:nvPicPr>
        <p:blipFill>
          <a:blip r:embed="rId2" cstate="print"/>
          <a:stretch>
            <a:fillRect/>
          </a:stretch>
        </p:blipFill>
        <p:spPr>
          <a:xfrm>
            <a:off x="1333464" y="2856999"/>
            <a:ext cx="1019003" cy="782592"/>
          </a:xfrm>
          <a:prstGeom prst="rect">
            <a:avLst/>
          </a:prstGeom>
        </p:spPr>
      </p:pic>
      <p:pic>
        <p:nvPicPr>
          <p:cNvPr id="24" name="图片 29" descr="PC.png"/>
          <p:cNvPicPr>
            <a:picLocks noChangeAspect="1"/>
          </p:cNvPicPr>
          <p:nvPr/>
        </p:nvPicPr>
        <p:blipFill>
          <a:blip r:embed="rId2" cstate="print"/>
          <a:stretch>
            <a:fillRect/>
          </a:stretch>
        </p:blipFill>
        <p:spPr>
          <a:xfrm>
            <a:off x="4025589" y="1378992"/>
            <a:ext cx="1019003" cy="782592"/>
          </a:xfrm>
          <a:prstGeom prst="rect">
            <a:avLst/>
          </a:prstGeom>
        </p:spPr>
      </p:pic>
      <p:pic>
        <p:nvPicPr>
          <p:cNvPr id="25" name="图片 30" descr="PC.png"/>
          <p:cNvPicPr>
            <a:picLocks noChangeAspect="1"/>
          </p:cNvPicPr>
          <p:nvPr/>
        </p:nvPicPr>
        <p:blipFill>
          <a:blip r:embed="rId2" cstate="print"/>
          <a:stretch>
            <a:fillRect/>
          </a:stretch>
        </p:blipFill>
        <p:spPr>
          <a:xfrm>
            <a:off x="7008475" y="2843959"/>
            <a:ext cx="1019003" cy="782592"/>
          </a:xfrm>
          <a:prstGeom prst="rect">
            <a:avLst/>
          </a:prstGeom>
        </p:spPr>
      </p:pic>
      <p:pic>
        <p:nvPicPr>
          <p:cNvPr id="26" name="图片 31" descr="接入交换机.png"/>
          <p:cNvPicPr>
            <a:picLocks noChangeAspect="1"/>
          </p:cNvPicPr>
          <p:nvPr/>
        </p:nvPicPr>
        <p:blipFill>
          <a:blip r:embed="rId3" cstate="print"/>
          <a:stretch>
            <a:fillRect/>
          </a:stretch>
        </p:blipFill>
        <p:spPr>
          <a:xfrm>
            <a:off x="4094036" y="2921140"/>
            <a:ext cx="882110" cy="721726"/>
          </a:xfrm>
          <a:prstGeom prst="rect">
            <a:avLst/>
          </a:prstGeom>
        </p:spPr>
      </p:pic>
    </p:spTree>
    <p:extLst>
      <p:ext uri="{BB962C8B-B14F-4D97-AF65-F5344CB8AC3E}">
        <p14:creationId xmlns:p14="http://schemas.microsoft.com/office/powerpoint/2010/main" val="124942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dirty="0" smtClean="0"/>
              <a:t>RARP</a:t>
            </a:r>
            <a:endParaRPr lang="en-IN" dirty="0"/>
          </a:p>
        </p:txBody>
      </p:sp>
      <p:sp>
        <p:nvSpPr>
          <p:cNvPr id="3" name="Content Placeholder 2"/>
          <p:cNvSpPr>
            <a:spLocks noGrp="1"/>
          </p:cNvSpPr>
          <p:nvPr>
            <p:ph idx="1"/>
          </p:nvPr>
        </p:nvSpPr>
        <p:spPr>
          <a:xfrm>
            <a:off x="395536" y="980729"/>
            <a:ext cx="8229600" cy="2808311"/>
          </a:xfrm>
        </p:spPr>
        <p:txBody>
          <a:bodyPr>
            <a:normAutofit fontScale="47500" lnSpcReduction="20000"/>
          </a:bodyPr>
          <a:lstStyle/>
          <a:p>
            <a:r>
              <a:rPr lang="en-US" dirty="0"/>
              <a:t>Reverse ARP is a networking protocol used by a client machine in a local area network to request its Internet Protocol address (IPv4) from the gateway-router’s ARP table. The network administrator creates a table in gateway-router, which is used to map the MAC address to corresponding IP address.</a:t>
            </a:r>
            <a:br>
              <a:rPr lang="en-US" dirty="0"/>
            </a:br>
            <a:r>
              <a:rPr lang="en-US" dirty="0"/>
              <a:t>When a new machine is setup or any machine which don’t have memory to store IP address, needs an IP address for its own use. So the machine sends a RARP broadcast packet which contains its own MAC address in both sender and receiver hardware address field</a:t>
            </a:r>
            <a:r>
              <a:rPr lang="en-US" dirty="0" smtClean="0"/>
              <a:t>.</a:t>
            </a:r>
          </a:p>
          <a:p>
            <a:endParaRPr lang="en-US" dirty="0" smtClean="0"/>
          </a:p>
          <a:p>
            <a:pPr fontAlgn="base"/>
            <a:r>
              <a:rPr lang="en-IN" dirty="0"/>
              <a:t>LAN technologies like Ethernet, Ethernet II, Token Ring and </a:t>
            </a:r>
            <a:r>
              <a:rPr lang="en-IN" dirty="0" err="1"/>
              <a:t>Fiber</a:t>
            </a:r>
            <a:r>
              <a:rPr lang="en-IN" dirty="0"/>
              <a:t> Distributed Data Interface (FDDI) support the Address Resolution Protocol.</a:t>
            </a:r>
          </a:p>
          <a:p>
            <a:pPr fontAlgn="base"/>
            <a:r>
              <a:rPr lang="en-IN" dirty="0"/>
              <a:t>RARP is not being used in today’s networks. Because we have much great featured protocols like BOOTP (Bootstrap Protocol) and DHCP( Dynamic Host Configuration Protocol).</a:t>
            </a:r>
          </a:p>
          <a:p>
            <a:endParaRPr lang="en-IN" dirty="0"/>
          </a:p>
        </p:txBody>
      </p:sp>
      <p:pic>
        <p:nvPicPr>
          <p:cNvPr id="1026" name="Picture 2" descr="https://media.geeksforgeeks.org/wp-content/uploads/rar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96" y="4797152"/>
            <a:ext cx="7547934" cy="1884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59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Proxy ARP</a:t>
            </a:r>
            <a:endParaRPr lang="en-IN" dirty="0"/>
          </a:p>
        </p:txBody>
      </p:sp>
      <p:sp>
        <p:nvSpPr>
          <p:cNvPr id="3" name="Content Placeholder 2"/>
          <p:cNvSpPr>
            <a:spLocks noGrp="1"/>
          </p:cNvSpPr>
          <p:nvPr>
            <p:ph idx="1"/>
          </p:nvPr>
        </p:nvSpPr>
        <p:spPr>
          <a:xfrm>
            <a:off x="251520" y="877987"/>
            <a:ext cx="8208912" cy="2262981"/>
          </a:xfrm>
        </p:spPr>
        <p:txBody>
          <a:bodyPr>
            <a:normAutofit fontScale="62500" lnSpcReduction="20000"/>
          </a:bodyPr>
          <a:lstStyle/>
          <a:p>
            <a:r>
              <a:rPr lang="en-US" dirty="0"/>
              <a:t>Proxy ARP was implemented to enable devices which are separated into network segments connected by a router in the same IP network or sub-network to resolve IP address to MAC addresses. When devices are not in same data link layer network but are in the same IP network, they try to transmit data to each other as if they were on the local network. However, the router that separates the devices will not send a broadcast message because routers do not pass hardware-layer broadcasts. Therefore, the addresses cannot be resolved. </a:t>
            </a:r>
            <a:r>
              <a:rPr lang="en-US" dirty="0" smtClean="0"/>
              <a:t>to </a:t>
            </a:r>
            <a:r>
              <a:rPr lang="en-US" dirty="0"/>
              <a:t>the designated device</a:t>
            </a:r>
            <a:endParaRPr lang="en-IN" dirty="0"/>
          </a:p>
        </p:txBody>
      </p:sp>
      <p:sp>
        <p:nvSpPr>
          <p:cNvPr id="4" name="TextBox 3"/>
          <p:cNvSpPr txBox="1"/>
          <p:nvPr/>
        </p:nvSpPr>
        <p:spPr>
          <a:xfrm>
            <a:off x="395535" y="3140968"/>
            <a:ext cx="2985840" cy="3416320"/>
          </a:xfrm>
          <a:prstGeom prst="rect">
            <a:avLst/>
          </a:prstGeom>
          <a:noFill/>
        </p:spPr>
        <p:txBody>
          <a:bodyPr wrap="square" rtlCol="0">
            <a:spAutoFit/>
          </a:bodyPr>
          <a:lstStyle/>
          <a:p>
            <a:r>
              <a:rPr lang="en-US" dirty="0"/>
              <a:t>Proxy ARP is enabled by default so the “proxy router” that resides between the local networks responds with its MAC address as if it were the router to which the broadcast is addressed. When the sending device receives the MAC address of the proxy router, it sends the datagram to the proxy router, which in turns sends the datagram</a:t>
            </a:r>
            <a:endParaRPr lang="en-IN" dirty="0"/>
          </a:p>
        </p:txBody>
      </p:sp>
      <p:grpSp>
        <p:nvGrpSpPr>
          <p:cNvPr id="6" name="Group 31"/>
          <p:cNvGrpSpPr>
            <a:grpSpLocks/>
          </p:cNvGrpSpPr>
          <p:nvPr/>
        </p:nvGrpSpPr>
        <p:grpSpPr bwMode="auto">
          <a:xfrm>
            <a:off x="3820311" y="3141931"/>
            <a:ext cx="5048420" cy="2446040"/>
            <a:chOff x="909638" y="1547813"/>
            <a:chExt cx="7433393" cy="3490912"/>
          </a:xfrm>
        </p:grpSpPr>
        <p:sp>
          <p:nvSpPr>
            <p:cNvPr id="7" name="TextBox 8"/>
            <p:cNvSpPr txBox="1">
              <a:spLocks noChangeArrowheads="1"/>
            </p:cNvSpPr>
            <p:nvPr/>
          </p:nvSpPr>
          <p:spPr bwMode="auto">
            <a:xfrm>
              <a:off x="3432175" y="2130425"/>
              <a:ext cx="184150" cy="368300"/>
            </a:xfrm>
            <a:prstGeom prst="rect">
              <a:avLst/>
            </a:prstGeom>
            <a:noFill/>
            <a:ln w="9525">
              <a:noFill/>
              <a:miter lim="800000"/>
              <a:headEnd/>
              <a:tailEnd/>
            </a:ln>
          </p:spPr>
          <p:txBody>
            <a:bodyPr wrap="none">
              <a:spAutoFit/>
            </a:bodyPr>
            <a:lstStyle/>
            <a:p>
              <a:endParaRPr lang="zh-CN" altLang="en-US" sz="1800">
                <a:latin typeface="+mn-ea"/>
                <a:ea typeface="+mn-ea"/>
              </a:endParaRPr>
            </a:p>
          </p:txBody>
        </p:sp>
        <p:sp>
          <p:nvSpPr>
            <p:cNvPr id="8" name="TextBox 8"/>
            <p:cNvSpPr txBox="1">
              <a:spLocks noChangeArrowheads="1"/>
            </p:cNvSpPr>
            <p:nvPr/>
          </p:nvSpPr>
          <p:spPr bwMode="auto">
            <a:xfrm>
              <a:off x="1116013" y="2716213"/>
              <a:ext cx="683200" cy="276999"/>
            </a:xfrm>
            <a:prstGeom prst="rect">
              <a:avLst/>
            </a:prstGeom>
            <a:noFill/>
            <a:ln w="9525">
              <a:noFill/>
              <a:miter lim="800000"/>
              <a:headEnd/>
              <a:tailEnd/>
            </a:ln>
          </p:spPr>
          <p:txBody>
            <a:bodyPr wrap="none">
              <a:spAutoFit/>
            </a:bodyPr>
            <a:lstStyle/>
            <a:p>
              <a:r>
                <a:rPr lang="en-US" altLang="zh-CN" sz="1200">
                  <a:latin typeface="+mn-ea"/>
                  <a:ea typeface="+mn-ea"/>
                </a:rPr>
                <a:t>Host A</a:t>
              </a:r>
            </a:p>
          </p:txBody>
        </p:sp>
        <p:sp>
          <p:nvSpPr>
            <p:cNvPr id="9" name="TextBox 8"/>
            <p:cNvSpPr txBox="1">
              <a:spLocks noChangeArrowheads="1"/>
            </p:cNvSpPr>
            <p:nvPr/>
          </p:nvSpPr>
          <p:spPr bwMode="auto">
            <a:xfrm>
              <a:off x="7491413" y="2716213"/>
              <a:ext cx="670376" cy="276999"/>
            </a:xfrm>
            <a:prstGeom prst="rect">
              <a:avLst/>
            </a:prstGeom>
            <a:noFill/>
            <a:ln w="9525">
              <a:noFill/>
              <a:miter lim="800000"/>
              <a:headEnd/>
              <a:tailEnd/>
            </a:ln>
          </p:spPr>
          <p:txBody>
            <a:bodyPr wrap="none">
              <a:spAutoFit/>
            </a:bodyPr>
            <a:lstStyle/>
            <a:p>
              <a:r>
                <a:rPr lang="en-US" altLang="zh-CN" sz="1200" dirty="0">
                  <a:latin typeface="+mn-ea"/>
                  <a:ea typeface="+mn-ea"/>
                </a:rPr>
                <a:t>Host B</a:t>
              </a:r>
            </a:p>
          </p:txBody>
        </p:sp>
        <p:sp>
          <p:nvSpPr>
            <p:cNvPr id="10" name="TextBox 8"/>
            <p:cNvSpPr txBox="1">
              <a:spLocks noChangeArrowheads="1"/>
            </p:cNvSpPr>
            <p:nvPr/>
          </p:nvSpPr>
          <p:spPr bwMode="auto">
            <a:xfrm>
              <a:off x="909638" y="2924175"/>
              <a:ext cx="1026243" cy="307777"/>
            </a:xfrm>
            <a:prstGeom prst="rect">
              <a:avLst/>
            </a:prstGeom>
            <a:noFill/>
            <a:ln w="9525">
              <a:noFill/>
              <a:miter lim="800000"/>
              <a:headEnd/>
              <a:tailEnd/>
            </a:ln>
          </p:spPr>
          <p:txBody>
            <a:bodyPr wrap="none">
              <a:spAutoFit/>
            </a:bodyPr>
            <a:lstStyle/>
            <a:p>
              <a:r>
                <a:rPr lang="en-US" altLang="zh-CN" sz="1400">
                  <a:latin typeface="+mn-ea"/>
                  <a:ea typeface="+mn-ea"/>
                </a:rPr>
                <a:t>10.1.0.1/8</a:t>
              </a:r>
            </a:p>
          </p:txBody>
        </p:sp>
        <p:sp>
          <p:nvSpPr>
            <p:cNvPr id="11" name="TextBox 8"/>
            <p:cNvSpPr txBox="1">
              <a:spLocks noChangeArrowheads="1"/>
            </p:cNvSpPr>
            <p:nvPr/>
          </p:nvSpPr>
          <p:spPr bwMode="auto">
            <a:xfrm>
              <a:off x="7316788" y="2925763"/>
              <a:ext cx="1026243" cy="307777"/>
            </a:xfrm>
            <a:prstGeom prst="rect">
              <a:avLst/>
            </a:prstGeom>
            <a:noFill/>
            <a:ln w="9525">
              <a:noFill/>
              <a:miter lim="800000"/>
              <a:headEnd/>
              <a:tailEnd/>
            </a:ln>
          </p:spPr>
          <p:txBody>
            <a:bodyPr wrap="none">
              <a:spAutoFit/>
            </a:bodyPr>
            <a:lstStyle/>
            <a:p>
              <a:r>
                <a:rPr lang="en-US" altLang="zh-CN" sz="1400">
                  <a:latin typeface="+mn-ea"/>
                  <a:ea typeface="+mn-ea"/>
                </a:rPr>
                <a:t>10.2.0.1/8</a:t>
              </a:r>
            </a:p>
          </p:txBody>
        </p:sp>
        <p:sp>
          <p:nvSpPr>
            <p:cNvPr id="12" name="TextBox 8"/>
            <p:cNvSpPr txBox="1">
              <a:spLocks noChangeArrowheads="1"/>
            </p:cNvSpPr>
            <p:nvPr/>
          </p:nvSpPr>
          <p:spPr bwMode="auto">
            <a:xfrm>
              <a:off x="4216400" y="1547813"/>
              <a:ext cx="659027" cy="307777"/>
            </a:xfrm>
            <a:prstGeom prst="rect">
              <a:avLst/>
            </a:prstGeom>
            <a:noFill/>
            <a:ln w="9525">
              <a:noFill/>
              <a:miter lim="800000"/>
              <a:headEnd/>
              <a:tailEnd/>
            </a:ln>
          </p:spPr>
          <p:txBody>
            <a:bodyPr wrap="none">
              <a:spAutoFit/>
            </a:bodyPr>
            <a:lstStyle/>
            <a:p>
              <a:r>
                <a:rPr lang="en-US" altLang="zh-CN" sz="1400" dirty="0">
                  <a:latin typeface="+mn-ea"/>
                  <a:ea typeface="+mn-ea"/>
                </a:rPr>
                <a:t>Proxy</a:t>
              </a:r>
            </a:p>
          </p:txBody>
        </p:sp>
        <p:sp>
          <p:nvSpPr>
            <p:cNvPr id="13" name="TextBox 8"/>
            <p:cNvSpPr txBox="1">
              <a:spLocks noChangeArrowheads="1"/>
            </p:cNvSpPr>
            <p:nvPr/>
          </p:nvSpPr>
          <p:spPr bwMode="auto">
            <a:xfrm>
              <a:off x="3037676" y="1840032"/>
              <a:ext cx="788999" cy="307778"/>
            </a:xfrm>
            <a:prstGeom prst="rect">
              <a:avLst/>
            </a:prstGeom>
            <a:noFill/>
            <a:ln w="9525">
              <a:noFill/>
              <a:miter lim="800000"/>
              <a:headEnd/>
              <a:tailEnd/>
            </a:ln>
          </p:spPr>
          <p:txBody>
            <a:bodyPr wrap="none">
              <a:spAutoFit/>
            </a:bodyPr>
            <a:lstStyle/>
            <a:p>
              <a:r>
                <a:rPr lang="en-US" altLang="zh-CN" sz="1400" dirty="0">
                  <a:latin typeface="+mn-ea"/>
                  <a:ea typeface="+mn-ea"/>
                </a:rPr>
                <a:t>G0/0/0</a:t>
              </a:r>
            </a:p>
          </p:txBody>
        </p:sp>
        <p:sp>
          <p:nvSpPr>
            <p:cNvPr id="14" name="TextBox 8"/>
            <p:cNvSpPr txBox="1">
              <a:spLocks noChangeArrowheads="1"/>
            </p:cNvSpPr>
            <p:nvPr/>
          </p:nvSpPr>
          <p:spPr bwMode="auto">
            <a:xfrm>
              <a:off x="5299875" y="1908175"/>
              <a:ext cx="788999" cy="307778"/>
            </a:xfrm>
            <a:prstGeom prst="rect">
              <a:avLst/>
            </a:prstGeom>
            <a:noFill/>
            <a:ln w="9525">
              <a:noFill/>
              <a:miter lim="800000"/>
              <a:headEnd/>
              <a:tailEnd/>
            </a:ln>
          </p:spPr>
          <p:txBody>
            <a:bodyPr wrap="none">
              <a:spAutoFit/>
            </a:bodyPr>
            <a:lstStyle/>
            <a:p>
              <a:r>
                <a:rPr lang="en-US" altLang="zh-CN" sz="1400" dirty="0">
                  <a:latin typeface="+mn-ea"/>
                  <a:ea typeface="+mn-ea"/>
                </a:rPr>
                <a:t>G0/0/1</a:t>
              </a:r>
            </a:p>
          </p:txBody>
        </p:sp>
        <p:cxnSp>
          <p:nvCxnSpPr>
            <p:cNvPr id="15" name="直接连接符 21"/>
            <p:cNvCxnSpPr>
              <a:cxnSpLocks noChangeShapeType="1"/>
            </p:cNvCxnSpPr>
            <p:nvPr/>
          </p:nvCxnSpPr>
          <p:spPr bwMode="auto">
            <a:xfrm flipV="1">
              <a:off x="1692275" y="2211388"/>
              <a:ext cx="2519363" cy="0"/>
            </a:xfrm>
            <a:prstGeom prst="line">
              <a:avLst/>
            </a:prstGeom>
            <a:noFill/>
            <a:ln w="28575" algn="ctr">
              <a:solidFill>
                <a:schemeClr val="tx1"/>
              </a:solidFill>
              <a:round/>
              <a:headEnd/>
              <a:tailEnd/>
            </a:ln>
          </p:spPr>
        </p:cxnSp>
        <p:cxnSp>
          <p:nvCxnSpPr>
            <p:cNvPr id="16" name="直接连接符 23"/>
            <p:cNvCxnSpPr>
              <a:cxnSpLocks noChangeShapeType="1"/>
            </p:cNvCxnSpPr>
            <p:nvPr/>
          </p:nvCxnSpPr>
          <p:spPr bwMode="auto">
            <a:xfrm>
              <a:off x="4716463" y="2211388"/>
              <a:ext cx="2592387" cy="0"/>
            </a:xfrm>
            <a:prstGeom prst="line">
              <a:avLst/>
            </a:prstGeom>
            <a:noFill/>
            <a:ln w="28575" algn="ctr">
              <a:solidFill>
                <a:schemeClr val="tx1"/>
              </a:solidFill>
              <a:round/>
              <a:headEnd/>
              <a:tailEnd/>
            </a:ln>
          </p:spPr>
        </p:cxnSp>
        <p:sp>
          <p:nvSpPr>
            <p:cNvPr id="17" name="TextBox 8"/>
            <p:cNvSpPr txBox="1">
              <a:spLocks noChangeArrowheads="1"/>
            </p:cNvSpPr>
            <p:nvPr/>
          </p:nvSpPr>
          <p:spPr bwMode="auto">
            <a:xfrm>
              <a:off x="5299875" y="2283372"/>
              <a:ext cx="1132040" cy="307778"/>
            </a:xfrm>
            <a:prstGeom prst="rect">
              <a:avLst/>
            </a:prstGeom>
            <a:noFill/>
            <a:ln w="9525">
              <a:noFill/>
              <a:miter lim="800000"/>
              <a:headEnd/>
              <a:tailEnd/>
            </a:ln>
          </p:spPr>
          <p:txBody>
            <a:bodyPr wrap="none">
              <a:spAutoFit/>
            </a:bodyPr>
            <a:lstStyle/>
            <a:p>
              <a:r>
                <a:rPr lang="en-US" altLang="zh-CN" sz="1400" dirty="0">
                  <a:latin typeface="+mn-ea"/>
                  <a:ea typeface="+mn-ea"/>
                </a:rPr>
                <a:t>10.2.0.2/16</a:t>
              </a:r>
            </a:p>
          </p:txBody>
        </p:sp>
        <p:sp>
          <p:nvSpPr>
            <p:cNvPr id="18" name="TextBox 8"/>
            <p:cNvSpPr txBox="1">
              <a:spLocks noChangeArrowheads="1"/>
            </p:cNvSpPr>
            <p:nvPr/>
          </p:nvSpPr>
          <p:spPr bwMode="auto">
            <a:xfrm>
              <a:off x="2694635" y="2271943"/>
              <a:ext cx="1132040" cy="307778"/>
            </a:xfrm>
            <a:prstGeom prst="rect">
              <a:avLst/>
            </a:prstGeom>
            <a:noFill/>
            <a:ln w="9525">
              <a:noFill/>
              <a:miter lim="800000"/>
              <a:headEnd/>
              <a:tailEnd/>
            </a:ln>
          </p:spPr>
          <p:txBody>
            <a:bodyPr wrap="none">
              <a:spAutoFit/>
            </a:bodyPr>
            <a:lstStyle/>
            <a:p>
              <a:r>
                <a:rPr lang="en-US" altLang="zh-CN" sz="1400" dirty="0">
                  <a:latin typeface="+mn-ea"/>
                  <a:ea typeface="+mn-ea"/>
                </a:rPr>
                <a:t>10.1.0.2/16</a:t>
              </a:r>
            </a:p>
          </p:txBody>
        </p:sp>
        <p:sp>
          <p:nvSpPr>
            <p:cNvPr id="19" name="TextBox 8"/>
            <p:cNvSpPr txBox="1">
              <a:spLocks noChangeArrowheads="1"/>
            </p:cNvSpPr>
            <p:nvPr/>
          </p:nvSpPr>
          <p:spPr bwMode="auto">
            <a:xfrm>
              <a:off x="1979613" y="4679950"/>
              <a:ext cx="2925762" cy="307777"/>
            </a:xfrm>
            <a:prstGeom prst="rect">
              <a:avLst/>
            </a:prstGeom>
            <a:noFill/>
            <a:ln w="9525">
              <a:noFill/>
              <a:miter lim="800000"/>
              <a:headEnd/>
              <a:tailEnd/>
            </a:ln>
          </p:spPr>
          <p:txBody>
            <a:bodyPr wrap="square">
              <a:spAutoFit/>
            </a:bodyPr>
            <a:lstStyle/>
            <a:p>
              <a:pPr algn="l"/>
              <a:r>
                <a:rPr lang="en-US" altLang="zh-CN" sz="1400" dirty="0">
                  <a:latin typeface="+mn-ea"/>
                  <a:ea typeface="+mn-ea"/>
                </a:rPr>
                <a:t>ARP Reply with MAC of G0/0/0</a:t>
              </a:r>
            </a:p>
          </p:txBody>
        </p:sp>
        <p:sp>
          <p:nvSpPr>
            <p:cNvPr id="20" name="TextBox 8"/>
            <p:cNvSpPr txBox="1">
              <a:spLocks noChangeArrowheads="1"/>
            </p:cNvSpPr>
            <p:nvPr/>
          </p:nvSpPr>
          <p:spPr bwMode="auto">
            <a:xfrm>
              <a:off x="5119688" y="3671888"/>
              <a:ext cx="2255837" cy="307975"/>
            </a:xfrm>
            <a:prstGeom prst="rect">
              <a:avLst/>
            </a:prstGeom>
            <a:noFill/>
            <a:ln w="9525">
              <a:noFill/>
              <a:miter lim="800000"/>
              <a:headEnd/>
              <a:tailEnd/>
            </a:ln>
          </p:spPr>
          <p:txBody>
            <a:bodyPr>
              <a:spAutoFit/>
            </a:bodyPr>
            <a:lstStyle/>
            <a:p>
              <a:pPr algn="l"/>
              <a:r>
                <a:rPr lang="en-US" altLang="zh-CN" sz="1400">
                  <a:latin typeface="+mn-ea"/>
                  <a:ea typeface="+mn-ea"/>
                </a:rPr>
                <a:t>ARP Request to 10.2.0.1</a:t>
              </a:r>
            </a:p>
          </p:txBody>
        </p:sp>
        <p:sp>
          <p:nvSpPr>
            <p:cNvPr id="21" name="TextBox 35"/>
            <p:cNvSpPr txBox="1">
              <a:spLocks noChangeArrowheads="1"/>
            </p:cNvSpPr>
            <p:nvPr/>
          </p:nvSpPr>
          <p:spPr bwMode="auto">
            <a:xfrm>
              <a:off x="1979613" y="3265488"/>
              <a:ext cx="2282484" cy="307777"/>
            </a:xfrm>
            <a:prstGeom prst="rect">
              <a:avLst/>
            </a:prstGeom>
            <a:noFill/>
            <a:ln w="9525">
              <a:noFill/>
              <a:miter lim="800000"/>
              <a:headEnd/>
              <a:tailEnd/>
            </a:ln>
          </p:spPr>
          <p:txBody>
            <a:bodyPr wrap="none">
              <a:spAutoFit/>
            </a:bodyPr>
            <a:lstStyle/>
            <a:p>
              <a:r>
                <a:rPr lang="en-US" altLang="zh-CN" sz="1400">
                  <a:latin typeface="+mn-ea"/>
                  <a:ea typeface="+mn-ea"/>
                </a:rPr>
                <a:t>ARP Request  to 10.2.0.1</a:t>
              </a:r>
              <a:endParaRPr lang="zh-CN" altLang="en-US" sz="1400">
                <a:latin typeface="+mn-ea"/>
                <a:ea typeface="+mn-ea"/>
              </a:endParaRPr>
            </a:p>
          </p:txBody>
        </p:sp>
        <p:cxnSp>
          <p:nvCxnSpPr>
            <p:cNvPr id="22" name="直接箭头连接符 29"/>
            <p:cNvCxnSpPr>
              <a:cxnSpLocks noChangeShapeType="1"/>
            </p:cNvCxnSpPr>
            <p:nvPr/>
          </p:nvCxnSpPr>
          <p:spPr bwMode="auto">
            <a:xfrm>
              <a:off x="2071688" y="3629025"/>
              <a:ext cx="2160587" cy="0"/>
            </a:xfrm>
            <a:prstGeom prst="straightConnector1">
              <a:avLst/>
            </a:prstGeom>
            <a:noFill/>
            <a:ln w="25400" algn="ctr">
              <a:solidFill>
                <a:srgbClr val="C00000"/>
              </a:solidFill>
              <a:round/>
              <a:headEnd/>
              <a:tailEnd type="arrow" w="med" len="med"/>
            </a:ln>
          </p:spPr>
        </p:cxnSp>
        <p:cxnSp>
          <p:nvCxnSpPr>
            <p:cNvPr id="23" name="直接箭头连接符 29"/>
            <p:cNvCxnSpPr>
              <a:cxnSpLocks noChangeShapeType="1"/>
            </p:cNvCxnSpPr>
            <p:nvPr/>
          </p:nvCxnSpPr>
          <p:spPr bwMode="auto">
            <a:xfrm flipH="1">
              <a:off x="2051050" y="5038725"/>
              <a:ext cx="2232025" cy="0"/>
            </a:xfrm>
            <a:prstGeom prst="straightConnector1">
              <a:avLst/>
            </a:prstGeom>
            <a:noFill/>
            <a:ln w="25400" algn="ctr">
              <a:solidFill>
                <a:srgbClr val="C00000"/>
              </a:solidFill>
              <a:round/>
              <a:headEnd/>
              <a:tailEnd type="arrow" w="med" len="med"/>
            </a:ln>
          </p:spPr>
        </p:cxnSp>
        <p:sp>
          <p:nvSpPr>
            <p:cNvPr id="24" name="矩形 46"/>
            <p:cNvSpPr>
              <a:spLocks noChangeArrowheads="1"/>
            </p:cNvSpPr>
            <p:nvPr/>
          </p:nvSpPr>
          <p:spPr bwMode="auto">
            <a:xfrm>
              <a:off x="1619250" y="3228975"/>
              <a:ext cx="415925" cy="369888"/>
            </a:xfrm>
            <a:prstGeom prst="rect">
              <a:avLst/>
            </a:prstGeom>
            <a:noFill/>
            <a:ln w="9525">
              <a:noFill/>
              <a:miter lim="800000"/>
              <a:headEnd/>
              <a:tailEnd/>
            </a:ln>
          </p:spPr>
          <p:txBody>
            <a:bodyPr wrap="none">
              <a:spAutoFit/>
            </a:bodyPr>
            <a:lstStyle/>
            <a:p>
              <a:r>
                <a:rPr lang="zh-CN" altLang="en-US" sz="1800">
                  <a:latin typeface="+mn-ea"/>
                  <a:ea typeface="+mn-ea"/>
                </a:rPr>
                <a:t>①</a:t>
              </a:r>
            </a:p>
          </p:txBody>
        </p:sp>
        <p:sp>
          <p:nvSpPr>
            <p:cNvPr id="25" name="矩形 47"/>
            <p:cNvSpPr>
              <a:spLocks noChangeArrowheads="1"/>
            </p:cNvSpPr>
            <p:nvPr/>
          </p:nvSpPr>
          <p:spPr bwMode="auto">
            <a:xfrm>
              <a:off x="4783138" y="3629025"/>
              <a:ext cx="415925" cy="369888"/>
            </a:xfrm>
            <a:prstGeom prst="rect">
              <a:avLst/>
            </a:prstGeom>
            <a:noFill/>
            <a:ln w="9525">
              <a:noFill/>
              <a:miter lim="800000"/>
              <a:headEnd/>
              <a:tailEnd/>
            </a:ln>
          </p:spPr>
          <p:txBody>
            <a:bodyPr>
              <a:spAutoFit/>
            </a:bodyPr>
            <a:lstStyle/>
            <a:p>
              <a:r>
                <a:rPr lang="zh-CN" altLang="en-US" sz="1800" dirty="0">
                  <a:latin typeface="+mn-ea"/>
                  <a:ea typeface="+mn-ea"/>
                  <a:cs typeface="Arial" charset="0"/>
                </a:rPr>
                <a:t>②</a:t>
              </a:r>
            </a:p>
          </p:txBody>
        </p:sp>
        <p:cxnSp>
          <p:nvCxnSpPr>
            <p:cNvPr id="26" name="直接箭头连接符 29"/>
            <p:cNvCxnSpPr>
              <a:cxnSpLocks noChangeShapeType="1"/>
            </p:cNvCxnSpPr>
            <p:nvPr/>
          </p:nvCxnSpPr>
          <p:spPr bwMode="auto">
            <a:xfrm>
              <a:off x="5195888" y="4030662"/>
              <a:ext cx="2160587" cy="0"/>
            </a:xfrm>
            <a:prstGeom prst="straightConnector1">
              <a:avLst/>
            </a:prstGeom>
            <a:noFill/>
            <a:ln w="25400" algn="ctr">
              <a:solidFill>
                <a:srgbClr val="C00000"/>
              </a:solidFill>
              <a:round/>
              <a:headEnd/>
              <a:tailEnd type="arrow" w="med" len="med"/>
            </a:ln>
          </p:spPr>
        </p:cxnSp>
        <p:cxnSp>
          <p:nvCxnSpPr>
            <p:cNvPr id="27" name="直接箭头连接符 29"/>
            <p:cNvCxnSpPr>
              <a:cxnSpLocks noChangeShapeType="1"/>
            </p:cNvCxnSpPr>
            <p:nvPr/>
          </p:nvCxnSpPr>
          <p:spPr bwMode="auto">
            <a:xfrm flipH="1">
              <a:off x="5122863" y="4606925"/>
              <a:ext cx="2160587" cy="0"/>
            </a:xfrm>
            <a:prstGeom prst="straightConnector1">
              <a:avLst/>
            </a:prstGeom>
            <a:noFill/>
            <a:ln w="25400" algn="ctr">
              <a:solidFill>
                <a:srgbClr val="C00000"/>
              </a:solidFill>
              <a:round/>
              <a:headEnd/>
              <a:tailEnd type="arrow" w="med" len="med"/>
            </a:ln>
          </p:spPr>
        </p:cxnSp>
        <p:sp>
          <p:nvSpPr>
            <p:cNvPr id="28" name="TextBox 8"/>
            <p:cNvSpPr txBox="1">
              <a:spLocks noChangeArrowheads="1"/>
            </p:cNvSpPr>
            <p:nvPr/>
          </p:nvSpPr>
          <p:spPr bwMode="auto">
            <a:xfrm>
              <a:off x="5106988" y="4248150"/>
              <a:ext cx="2833687" cy="306388"/>
            </a:xfrm>
            <a:prstGeom prst="rect">
              <a:avLst/>
            </a:prstGeom>
            <a:noFill/>
            <a:ln w="9525">
              <a:noFill/>
              <a:miter lim="800000"/>
              <a:headEnd/>
              <a:tailEnd/>
            </a:ln>
          </p:spPr>
          <p:txBody>
            <a:bodyPr>
              <a:spAutoFit/>
            </a:bodyPr>
            <a:lstStyle/>
            <a:p>
              <a:pPr algn="l"/>
              <a:r>
                <a:rPr lang="en-US" altLang="zh-CN" sz="1400">
                  <a:latin typeface="+mn-ea"/>
                  <a:ea typeface="+mn-ea"/>
                </a:rPr>
                <a:t>ARP Reply with MAC of Host B</a:t>
              </a:r>
            </a:p>
          </p:txBody>
        </p:sp>
        <p:sp>
          <p:nvSpPr>
            <p:cNvPr id="29" name="矩形 47"/>
            <p:cNvSpPr>
              <a:spLocks noChangeArrowheads="1"/>
            </p:cNvSpPr>
            <p:nvPr/>
          </p:nvSpPr>
          <p:spPr bwMode="auto">
            <a:xfrm>
              <a:off x="4787900" y="4200525"/>
              <a:ext cx="415925" cy="369888"/>
            </a:xfrm>
            <a:prstGeom prst="rect">
              <a:avLst/>
            </a:prstGeom>
            <a:noFill/>
            <a:ln w="9525">
              <a:noFill/>
              <a:miter lim="800000"/>
              <a:headEnd/>
              <a:tailEnd/>
            </a:ln>
          </p:spPr>
          <p:txBody>
            <a:bodyPr>
              <a:spAutoFit/>
            </a:bodyPr>
            <a:lstStyle/>
            <a:p>
              <a:r>
                <a:rPr lang="zh-CN" altLang="en-US" sz="1800">
                  <a:latin typeface="+mn-ea"/>
                  <a:ea typeface="+mn-ea"/>
                </a:rPr>
                <a:t>③</a:t>
              </a:r>
            </a:p>
          </p:txBody>
        </p:sp>
        <p:sp>
          <p:nvSpPr>
            <p:cNvPr id="30" name="矩形 102"/>
            <p:cNvSpPr>
              <a:spLocks noChangeArrowheads="1"/>
            </p:cNvSpPr>
            <p:nvPr/>
          </p:nvSpPr>
          <p:spPr bwMode="auto">
            <a:xfrm>
              <a:off x="1619250" y="4648200"/>
              <a:ext cx="415925" cy="369888"/>
            </a:xfrm>
            <a:prstGeom prst="rect">
              <a:avLst/>
            </a:prstGeom>
            <a:noFill/>
            <a:ln w="9525">
              <a:noFill/>
              <a:miter lim="800000"/>
              <a:headEnd/>
              <a:tailEnd/>
            </a:ln>
          </p:spPr>
          <p:txBody>
            <a:bodyPr wrap="none">
              <a:spAutoFit/>
            </a:bodyPr>
            <a:lstStyle/>
            <a:p>
              <a:r>
                <a:rPr lang="zh-CN" altLang="en-US" sz="1800">
                  <a:latin typeface="+mn-ea"/>
                  <a:ea typeface="+mn-ea"/>
                </a:rPr>
                <a:t>④</a:t>
              </a:r>
            </a:p>
          </p:txBody>
        </p:sp>
      </p:grpSp>
      <p:pic>
        <p:nvPicPr>
          <p:cNvPr id="31" name="图片 36" descr="PC.png"/>
          <p:cNvPicPr>
            <a:picLocks noChangeAspect="1"/>
          </p:cNvPicPr>
          <p:nvPr/>
        </p:nvPicPr>
        <p:blipFill>
          <a:blip r:embed="rId2" cstate="print"/>
          <a:stretch>
            <a:fillRect/>
          </a:stretch>
        </p:blipFill>
        <p:spPr>
          <a:xfrm>
            <a:off x="3770359" y="3303861"/>
            <a:ext cx="673126" cy="516959"/>
          </a:xfrm>
          <a:prstGeom prst="rect">
            <a:avLst/>
          </a:prstGeom>
        </p:spPr>
      </p:pic>
      <p:pic>
        <p:nvPicPr>
          <p:cNvPr id="32" name="图片 37"/>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6187615" y="3474092"/>
            <a:ext cx="526800" cy="410197"/>
          </a:xfrm>
          <a:prstGeom prst="rect">
            <a:avLst/>
          </a:prstGeom>
        </p:spPr>
      </p:pic>
      <p:pic>
        <p:nvPicPr>
          <p:cNvPr id="33" name="图片 38" descr="PC.png"/>
          <p:cNvPicPr>
            <a:picLocks noChangeAspect="1"/>
          </p:cNvPicPr>
          <p:nvPr/>
        </p:nvPicPr>
        <p:blipFill>
          <a:blip r:embed="rId2" cstate="print"/>
          <a:stretch>
            <a:fillRect/>
          </a:stretch>
        </p:blipFill>
        <p:spPr>
          <a:xfrm>
            <a:off x="8204214" y="3356025"/>
            <a:ext cx="673126" cy="516959"/>
          </a:xfrm>
          <a:prstGeom prst="rect">
            <a:avLst/>
          </a:prstGeom>
        </p:spPr>
      </p:pic>
      <p:sp>
        <p:nvSpPr>
          <p:cNvPr id="5" name="Rectangle 4"/>
          <p:cNvSpPr/>
          <p:nvPr/>
        </p:nvSpPr>
        <p:spPr>
          <a:xfrm>
            <a:off x="3310036" y="5910957"/>
            <a:ext cx="5567304" cy="923330"/>
          </a:xfrm>
          <a:prstGeom prst="rect">
            <a:avLst/>
          </a:prstGeom>
        </p:spPr>
        <p:txBody>
          <a:bodyPr wrap="square">
            <a:spAutoFit/>
          </a:bodyPr>
          <a:lstStyle/>
          <a:p>
            <a:r>
              <a:rPr lang="en-US" altLang="zh-CN" dirty="0"/>
              <a:t>Proxy ARP enables data link discovery between </a:t>
            </a:r>
            <a:r>
              <a:rPr lang="en-US" altLang="zh-CN" dirty="0" smtClean="0"/>
              <a:t>networks</a:t>
            </a:r>
          </a:p>
          <a:p>
            <a:r>
              <a:rPr lang="en-US" altLang="zh-CN" dirty="0"/>
              <a:t>Proxy replies with own (G0/0/0) address on behalf of Host B</a:t>
            </a:r>
            <a:endParaRPr lang="en-IN" dirty="0"/>
          </a:p>
        </p:txBody>
      </p:sp>
    </p:spTree>
    <p:extLst>
      <p:ext uri="{BB962C8B-B14F-4D97-AF65-F5344CB8AC3E}">
        <p14:creationId xmlns:p14="http://schemas.microsoft.com/office/powerpoint/2010/main" val="826766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sz="3600" dirty="0"/>
              <a:t>Gratuitous Address Resolution Protocol</a:t>
            </a:r>
            <a:endParaRPr lang="en-IN" sz="3600" dirty="0"/>
          </a:p>
        </p:txBody>
      </p:sp>
      <p:sp>
        <p:nvSpPr>
          <p:cNvPr id="3" name="Content Placeholder 2"/>
          <p:cNvSpPr>
            <a:spLocks noGrp="1"/>
          </p:cNvSpPr>
          <p:nvPr>
            <p:ph idx="1"/>
          </p:nvPr>
        </p:nvSpPr>
        <p:spPr>
          <a:xfrm>
            <a:off x="588684" y="836712"/>
            <a:ext cx="8229600" cy="3600400"/>
          </a:xfrm>
        </p:spPr>
        <p:txBody>
          <a:bodyPr>
            <a:noAutofit/>
          </a:bodyPr>
          <a:lstStyle/>
          <a:p>
            <a:r>
              <a:rPr lang="en-US" sz="1800" dirty="0" smtClean="0"/>
              <a:t>When </a:t>
            </a:r>
            <a:r>
              <a:rPr lang="en-US" sz="1800" dirty="0"/>
              <a:t>the computer booted up (Network Interface Card is powered) for the first time, it automatically broadcast its MAC address to the entire network. </a:t>
            </a:r>
            <a:endParaRPr lang="en-US" sz="1800" dirty="0" smtClean="0"/>
          </a:p>
          <a:p>
            <a:r>
              <a:rPr lang="en-US" sz="1800" dirty="0" smtClean="0"/>
              <a:t>After </a:t>
            </a:r>
            <a:r>
              <a:rPr lang="en-US" sz="1800" dirty="0"/>
              <a:t>Gratuitous ARP MAC address of the computer is known to every switch and allow DHCP servers to know where to send the IP address if requested.</a:t>
            </a:r>
            <a:br>
              <a:rPr lang="en-US" sz="1800" dirty="0"/>
            </a:br>
            <a:r>
              <a:rPr lang="en-US" sz="1800" dirty="0"/>
              <a:t>Gratuitous ARP could mean both </a:t>
            </a:r>
            <a:r>
              <a:rPr lang="en-US" sz="1800" b="1" dirty="0"/>
              <a:t>Gratuitous ARP request and Gratuitous ARP reply</a:t>
            </a:r>
            <a:r>
              <a:rPr lang="en-US" sz="1800" dirty="0"/>
              <a:t>, but not needed is all cases. </a:t>
            </a:r>
            <a:endParaRPr lang="en-US" sz="1800" dirty="0" smtClean="0"/>
          </a:p>
          <a:p>
            <a:r>
              <a:rPr lang="en-US" sz="1800" dirty="0" smtClean="0"/>
              <a:t>Gratuitous </a:t>
            </a:r>
            <a:r>
              <a:rPr lang="en-US" sz="1800" dirty="0"/>
              <a:t>ARP request is a packet where source and destination IP are both set to IP of the machine issuing the packet and the destination MAC is the broadcast address </a:t>
            </a:r>
            <a:r>
              <a:rPr lang="en-US" sz="1800" dirty="0" err="1"/>
              <a:t>ff:ff:ff:ff:ff:ff</a:t>
            </a:r>
            <a:r>
              <a:rPr lang="en-US" sz="1800" dirty="0"/>
              <a:t> ; no reply packet will occur.</a:t>
            </a:r>
            <a:br>
              <a:rPr lang="en-US" sz="1800" dirty="0"/>
            </a:br>
            <a:r>
              <a:rPr lang="en-US" sz="1800" dirty="0"/>
              <a:t>Gratuitous ARP is ARP-Reply that was not prompted by an ARP-Request. </a:t>
            </a:r>
            <a:r>
              <a:rPr lang="en-US" sz="1800" b="1" dirty="0"/>
              <a:t>Gratuitous Address Resolution Protocol is useful to detect IP conflict. Gratuitous ARP is also used to update ARP mapping table and Switch port MAC address table</a:t>
            </a:r>
            <a:endParaRPr lang="en-IN" sz="1800" b="1" dirty="0"/>
          </a:p>
        </p:txBody>
      </p:sp>
      <p:sp>
        <p:nvSpPr>
          <p:cNvPr id="4" name="Rectangle 3"/>
          <p:cNvSpPr/>
          <p:nvPr/>
        </p:nvSpPr>
        <p:spPr>
          <a:xfrm>
            <a:off x="251520" y="5517232"/>
            <a:ext cx="4572000" cy="1200329"/>
          </a:xfrm>
          <a:prstGeom prst="rect">
            <a:avLst/>
          </a:prstGeom>
        </p:spPr>
        <p:txBody>
          <a:bodyPr>
            <a:spAutoFit/>
          </a:bodyPr>
          <a:lstStyle/>
          <a:p>
            <a:r>
              <a:rPr lang="en-US" altLang="zh-CN" dirty="0"/>
              <a:t>Duplicate IP addresses may be assigned in a single IP network.</a:t>
            </a:r>
          </a:p>
          <a:p>
            <a:r>
              <a:rPr lang="en-US" altLang="zh-CN" dirty="0"/>
              <a:t>ARP can be used to discover IP address conflicts</a:t>
            </a:r>
            <a:endParaRPr lang="en-IN" dirty="0"/>
          </a:p>
        </p:txBody>
      </p:sp>
      <p:grpSp>
        <p:nvGrpSpPr>
          <p:cNvPr id="5" name="Group 24"/>
          <p:cNvGrpSpPr>
            <a:grpSpLocks/>
          </p:cNvGrpSpPr>
          <p:nvPr/>
        </p:nvGrpSpPr>
        <p:grpSpPr bwMode="auto">
          <a:xfrm>
            <a:off x="4359835" y="4437112"/>
            <a:ext cx="3668549" cy="1842809"/>
            <a:chOff x="-160133" y="1844675"/>
            <a:chExt cx="6106534" cy="3255400"/>
          </a:xfrm>
        </p:grpSpPr>
        <p:cxnSp>
          <p:nvCxnSpPr>
            <p:cNvPr id="6" name="直接连接符 21"/>
            <p:cNvCxnSpPr>
              <a:cxnSpLocks noChangeShapeType="1"/>
            </p:cNvCxnSpPr>
            <p:nvPr/>
          </p:nvCxnSpPr>
          <p:spPr bwMode="auto">
            <a:xfrm flipV="1">
              <a:off x="2187575" y="2925763"/>
              <a:ext cx="2879725" cy="0"/>
            </a:xfrm>
            <a:prstGeom prst="line">
              <a:avLst/>
            </a:prstGeom>
            <a:noFill/>
            <a:ln w="28575" algn="ctr">
              <a:solidFill>
                <a:schemeClr val="tx1"/>
              </a:solidFill>
              <a:round/>
              <a:headEnd/>
              <a:tailEnd/>
            </a:ln>
          </p:spPr>
        </p:cxnSp>
        <p:sp>
          <p:nvSpPr>
            <p:cNvPr id="7" name="TextBox 8"/>
            <p:cNvSpPr txBox="1">
              <a:spLocks noChangeArrowheads="1"/>
            </p:cNvSpPr>
            <p:nvPr/>
          </p:nvSpPr>
          <p:spPr bwMode="auto">
            <a:xfrm>
              <a:off x="3495675" y="1979613"/>
              <a:ext cx="184150" cy="368300"/>
            </a:xfrm>
            <a:prstGeom prst="rect">
              <a:avLst/>
            </a:prstGeom>
            <a:noFill/>
            <a:ln w="9525">
              <a:noFill/>
              <a:miter lim="800000"/>
              <a:headEnd/>
              <a:tailEnd/>
            </a:ln>
          </p:spPr>
          <p:txBody>
            <a:bodyPr wrap="none">
              <a:spAutoFit/>
            </a:bodyPr>
            <a:lstStyle/>
            <a:p>
              <a:endParaRPr lang="zh-CN" altLang="en-US" sz="1800">
                <a:latin typeface="+mn-ea"/>
                <a:ea typeface="+mn-ea"/>
              </a:endParaRPr>
            </a:p>
          </p:txBody>
        </p:sp>
        <p:sp>
          <p:nvSpPr>
            <p:cNvPr id="8" name="TextBox 8"/>
            <p:cNvSpPr txBox="1">
              <a:spLocks noChangeArrowheads="1"/>
            </p:cNvSpPr>
            <p:nvPr/>
          </p:nvSpPr>
          <p:spPr bwMode="auto">
            <a:xfrm>
              <a:off x="1504950" y="3284538"/>
              <a:ext cx="683208" cy="276971"/>
            </a:xfrm>
            <a:prstGeom prst="rect">
              <a:avLst/>
            </a:prstGeom>
            <a:noFill/>
            <a:ln w="9525">
              <a:noFill/>
              <a:miter lim="800000"/>
              <a:headEnd/>
              <a:tailEnd/>
            </a:ln>
          </p:spPr>
          <p:txBody>
            <a:bodyPr wrap="none">
              <a:spAutoFit/>
            </a:bodyPr>
            <a:lstStyle/>
            <a:p>
              <a:r>
                <a:rPr lang="en-US" altLang="zh-CN" sz="1200">
                  <a:latin typeface="+mn-ea"/>
                  <a:ea typeface="+mn-ea"/>
                </a:rPr>
                <a:t>Host A</a:t>
              </a:r>
            </a:p>
          </p:txBody>
        </p:sp>
        <p:cxnSp>
          <p:nvCxnSpPr>
            <p:cNvPr id="9" name="直接箭头连接符 29"/>
            <p:cNvCxnSpPr>
              <a:cxnSpLocks noChangeShapeType="1"/>
            </p:cNvCxnSpPr>
            <p:nvPr/>
          </p:nvCxnSpPr>
          <p:spPr bwMode="auto">
            <a:xfrm>
              <a:off x="2690813" y="3213100"/>
              <a:ext cx="1728787" cy="0"/>
            </a:xfrm>
            <a:prstGeom prst="straightConnector1">
              <a:avLst/>
            </a:prstGeom>
            <a:noFill/>
            <a:ln w="25400" algn="ctr">
              <a:solidFill>
                <a:srgbClr val="C00000"/>
              </a:solidFill>
              <a:round/>
              <a:headEnd/>
              <a:tailEnd type="arrow" w="med" len="med"/>
            </a:ln>
          </p:spPr>
        </p:cxnSp>
        <p:sp>
          <p:nvSpPr>
            <p:cNvPr id="10" name="TextBox 8"/>
            <p:cNvSpPr txBox="1">
              <a:spLocks noChangeArrowheads="1"/>
            </p:cNvSpPr>
            <p:nvPr/>
          </p:nvSpPr>
          <p:spPr bwMode="auto">
            <a:xfrm>
              <a:off x="1395413" y="1844675"/>
              <a:ext cx="2078863" cy="461619"/>
            </a:xfrm>
            <a:prstGeom prst="rect">
              <a:avLst/>
            </a:prstGeom>
            <a:noFill/>
            <a:ln w="9525">
              <a:noFill/>
              <a:miter lim="800000"/>
              <a:headEnd/>
              <a:tailEnd/>
            </a:ln>
          </p:spPr>
          <p:txBody>
            <a:bodyPr wrap="none">
              <a:spAutoFit/>
            </a:bodyPr>
            <a:lstStyle/>
            <a:p>
              <a:pPr algn="l"/>
              <a:r>
                <a:rPr lang="en-US" altLang="zh-CN" sz="1200">
                  <a:latin typeface="+mn-ea"/>
                  <a:ea typeface="+mn-ea"/>
                </a:rPr>
                <a:t>IP:     10.0.0.1/24</a:t>
              </a:r>
            </a:p>
            <a:p>
              <a:pPr algn="l"/>
              <a:r>
                <a:rPr lang="en-US" altLang="zh-CN" sz="1200">
                  <a:latin typeface="+mn-ea"/>
                  <a:ea typeface="+mn-ea"/>
                </a:rPr>
                <a:t>MAC: 00-01-02-03-04-AA</a:t>
              </a:r>
              <a:endParaRPr lang="zh-CN" altLang="en-US" sz="1200">
                <a:latin typeface="+mn-ea"/>
                <a:ea typeface="+mn-ea"/>
              </a:endParaRPr>
            </a:p>
          </p:txBody>
        </p:sp>
        <p:sp>
          <p:nvSpPr>
            <p:cNvPr id="11" name="TextBox 8"/>
            <p:cNvSpPr txBox="1">
              <a:spLocks noChangeArrowheads="1"/>
            </p:cNvSpPr>
            <p:nvPr/>
          </p:nvSpPr>
          <p:spPr bwMode="auto">
            <a:xfrm>
              <a:off x="3276600" y="4130675"/>
              <a:ext cx="2669801" cy="830914"/>
            </a:xfrm>
            <a:prstGeom prst="rect">
              <a:avLst/>
            </a:prstGeom>
            <a:noFill/>
            <a:ln w="9525">
              <a:noFill/>
              <a:miter lim="800000"/>
              <a:headEnd/>
              <a:tailEnd/>
            </a:ln>
          </p:spPr>
          <p:txBody>
            <a:bodyPr wrap="none">
              <a:spAutoFit/>
            </a:bodyPr>
            <a:lstStyle/>
            <a:p>
              <a:pPr algn="l"/>
              <a:r>
                <a:rPr lang="en-US" altLang="zh-CN" sz="1200" dirty="0" err="1">
                  <a:latin typeface="+mn-ea"/>
                  <a:ea typeface="+mn-ea"/>
                </a:rPr>
                <a:t>Dest</a:t>
              </a:r>
              <a:r>
                <a:rPr lang="en-US" altLang="zh-CN" sz="1200" dirty="0">
                  <a:latin typeface="+mn-ea"/>
                  <a:ea typeface="+mn-ea"/>
                </a:rPr>
                <a:t>     IP : 10.0.0.1</a:t>
              </a:r>
            </a:p>
            <a:p>
              <a:pPr algn="l"/>
              <a:r>
                <a:rPr lang="en-US" altLang="zh-CN" sz="1200" dirty="0">
                  <a:latin typeface="+mn-ea"/>
                  <a:ea typeface="+mn-ea"/>
                </a:rPr>
                <a:t>Source IP :  0.0.0.0</a:t>
              </a:r>
            </a:p>
            <a:p>
              <a:pPr algn="l"/>
              <a:r>
                <a:rPr lang="en-US" altLang="zh-CN" sz="1200" dirty="0" err="1">
                  <a:latin typeface="+mn-ea"/>
                  <a:ea typeface="+mn-ea"/>
                </a:rPr>
                <a:t>Dest</a:t>
              </a:r>
              <a:r>
                <a:rPr lang="en-US" altLang="zh-CN" sz="1200" dirty="0">
                  <a:latin typeface="+mn-ea"/>
                  <a:ea typeface="+mn-ea"/>
                </a:rPr>
                <a:t>     MAC : </a:t>
              </a:r>
              <a:r>
                <a:rPr lang="en-US" altLang="zh-CN" sz="1200" dirty="0" smtClean="0">
                  <a:latin typeface="+mn-ea"/>
                  <a:ea typeface="+mn-ea"/>
                </a:rPr>
                <a:t>FF-FF-FF-FF-FF-FF</a:t>
              </a:r>
              <a:endParaRPr lang="en-US" altLang="zh-CN" sz="1200" dirty="0">
                <a:latin typeface="+mn-ea"/>
                <a:ea typeface="+mn-ea"/>
              </a:endParaRPr>
            </a:p>
            <a:p>
              <a:pPr algn="l"/>
              <a:r>
                <a:rPr lang="en-US" altLang="zh-CN" sz="1200" dirty="0">
                  <a:latin typeface="+mn-ea"/>
                  <a:ea typeface="+mn-ea"/>
                </a:rPr>
                <a:t>Source MAC : 00-01-02-03-04-AA</a:t>
              </a:r>
              <a:endParaRPr lang="zh-CN" altLang="en-US" sz="1200" dirty="0">
                <a:latin typeface="+mn-ea"/>
                <a:ea typeface="+mn-ea"/>
              </a:endParaRPr>
            </a:p>
          </p:txBody>
        </p:sp>
        <p:cxnSp>
          <p:nvCxnSpPr>
            <p:cNvPr id="12" name="直接箭头连接符 29"/>
            <p:cNvCxnSpPr>
              <a:cxnSpLocks noChangeShapeType="1"/>
            </p:cNvCxnSpPr>
            <p:nvPr/>
          </p:nvCxnSpPr>
          <p:spPr bwMode="auto">
            <a:xfrm flipH="1">
              <a:off x="1941764" y="4102100"/>
              <a:ext cx="1588" cy="287338"/>
            </a:xfrm>
            <a:prstGeom prst="straightConnector1">
              <a:avLst/>
            </a:prstGeom>
            <a:noFill/>
            <a:ln w="25400" algn="ctr">
              <a:solidFill>
                <a:srgbClr val="C00000"/>
              </a:solidFill>
              <a:round/>
              <a:headEnd/>
              <a:tailEnd type="arrow" w="med" len="med"/>
            </a:ln>
          </p:spPr>
        </p:cxnSp>
        <p:cxnSp>
          <p:nvCxnSpPr>
            <p:cNvPr id="13" name="直接箭头连接符 29"/>
            <p:cNvCxnSpPr>
              <a:cxnSpLocks noChangeShapeType="1"/>
            </p:cNvCxnSpPr>
            <p:nvPr/>
          </p:nvCxnSpPr>
          <p:spPr bwMode="auto">
            <a:xfrm>
              <a:off x="2862264" y="4102101"/>
              <a:ext cx="0" cy="859488"/>
            </a:xfrm>
            <a:prstGeom prst="straightConnector1">
              <a:avLst/>
            </a:prstGeom>
            <a:noFill/>
            <a:ln w="25400" algn="ctr">
              <a:solidFill>
                <a:srgbClr val="C00000"/>
              </a:solidFill>
              <a:round/>
              <a:headEnd/>
              <a:tailEnd type="arrow" w="med" len="med"/>
            </a:ln>
          </p:spPr>
        </p:cxnSp>
        <p:sp>
          <p:nvSpPr>
            <p:cNvPr id="14" name="TextBox 8"/>
            <p:cNvSpPr txBox="1">
              <a:spLocks noChangeArrowheads="1"/>
            </p:cNvSpPr>
            <p:nvPr/>
          </p:nvSpPr>
          <p:spPr bwMode="auto">
            <a:xfrm>
              <a:off x="-160133" y="4250952"/>
              <a:ext cx="1502352" cy="276971"/>
            </a:xfrm>
            <a:prstGeom prst="rect">
              <a:avLst/>
            </a:prstGeom>
            <a:noFill/>
            <a:ln w="9525">
              <a:noFill/>
              <a:miter lim="800000"/>
              <a:headEnd/>
              <a:tailEnd/>
            </a:ln>
          </p:spPr>
          <p:txBody>
            <a:bodyPr wrap="none">
              <a:spAutoFit/>
            </a:bodyPr>
            <a:lstStyle/>
            <a:p>
              <a:r>
                <a:rPr lang="en-US" altLang="zh-CN" sz="1200" dirty="0">
                  <a:latin typeface="+mn-ea"/>
                  <a:ea typeface="+mn-ea"/>
                </a:rPr>
                <a:t>FF-FF-FF-FF-FF-FF</a:t>
              </a:r>
              <a:endParaRPr lang="zh-CN" altLang="en-US" sz="1200" dirty="0">
                <a:latin typeface="+mn-ea"/>
                <a:ea typeface="+mn-ea"/>
              </a:endParaRPr>
            </a:p>
          </p:txBody>
        </p:sp>
        <p:sp>
          <p:nvSpPr>
            <p:cNvPr id="15" name="TextBox 8"/>
            <p:cNvSpPr txBox="1">
              <a:spLocks noChangeArrowheads="1"/>
            </p:cNvSpPr>
            <p:nvPr/>
          </p:nvSpPr>
          <p:spPr bwMode="auto">
            <a:xfrm>
              <a:off x="1315598" y="3717280"/>
              <a:ext cx="1005840"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D.MAC   </a:t>
              </a:r>
              <a:endParaRPr lang="zh-CN" altLang="en-US" sz="1600" dirty="0">
                <a:solidFill>
                  <a:schemeClr val="bg1"/>
                </a:solidFill>
                <a:latin typeface="+mn-ea"/>
                <a:ea typeface="+mn-ea"/>
              </a:endParaRPr>
            </a:p>
          </p:txBody>
        </p:sp>
        <p:sp>
          <p:nvSpPr>
            <p:cNvPr id="16" name="TextBox 8"/>
            <p:cNvSpPr txBox="1">
              <a:spLocks noChangeArrowheads="1"/>
            </p:cNvSpPr>
            <p:nvPr/>
          </p:nvSpPr>
          <p:spPr bwMode="auto">
            <a:xfrm>
              <a:off x="2340854" y="3717280"/>
              <a:ext cx="863600" cy="360612"/>
            </a:xfrm>
            <a:prstGeom prst="rect">
              <a:avLst/>
            </a:prstGeom>
            <a:solidFill>
              <a:srgbClr val="00669A"/>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S.MAC   </a:t>
              </a:r>
              <a:endParaRPr lang="zh-CN" altLang="en-US" sz="1600" dirty="0">
                <a:solidFill>
                  <a:schemeClr val="bg1"/>
                </a:solidFill>
                <a:latin typeface="+mn-ea"/>
                <a:ea typeface="+mn-ea"/>
              </a:endParaRPr>
            </a:p>
          </p:txBody>
        </p:sp>
        <p:sp>
          <p:nvSpPr>
            <p:cNvPr id="17" name="TextBox 8"/>
            <p:cNvSpPr txBox="1">
              <a:spLocks noChangeArrowheads="1"/>
            </p:cNvSpPr>
            <p:nvPr/>
          </p:nvSpPr>
          <p:spPr bwMode="auto">
            <a:xfrm>
              <a:off x="3204826" y="3717280"/>
              <a:ext cx="1511300"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mn-ea"/>
                  <a:ea typeface="+mn-ea"/>
                </a:rPr>
                <a:t>ARP</a:t>
              </a:r>
              <a:endParaRPr lang="zh-CN" altLang="en-US" sz="1600" dirty="0">
                <a:solidFill>
                  <a:schemeClr val="bg1"/>
                </a:solidFill>
                <a:latin typeface="+mn-ea"/>
                <a:ea typeface="+mn-ea"/>
              </a:endParaRPr>
            </a:p>
          </p:txBody>
        </p:sp>
        <p:sp>
          <p:nvSpPr>
            <p:cNvPr id="18" name="TextBox 8"/>
            <p:cNvSpPr txBox="1">
              <a:spLocks noChangeArrowheads="1"/>
            </p:cNvSpPr>
            <p:nvPr/>
          </p:nvSpPr>
          <p:spPr bwMode="auto">
            <a:xfrm>
              <a:off x="977571" y="4823104"/>
              <a:ext cx="1681890" cy="276971"/>
            </a:xfrm>
            <a:prstGeom prst="rect">
              <a:avLst/>
            </a:prstGeom>
            <a:noFill/>
            <a:ln w="9525">
              <a:noFill/>
              <a:miter lim="800000"/>
              <a:headEnd/>
              <a:tailEnd/>
            </a:ln>
          </p:spPr>
          <p:txBody>
            <a:bodyPr wrap="none">
              <a:spAutoFit/>
            </a:bodyPr>
            <a:lstStyle/>
            <a:p>
              <a:r>
                <a:rPr lang="en-US" altLang="zh-CN" sz="1200" dirty="0">
                  <a:latin typeface="+mn-ea"/>
                  <a:ea typeface="+mn-ea"/>
                </a:rPr>
                <a:t>00-01-02-03-04-AA </a:t>
              </a:r>
              <a:endParaRPr lang="zh-CN" altLang="en-US" sz="1200" dirty="0">
                <a:latin typeface="+mn-ea"/>
                <a:ea typeface="+mn-ea"/>
              </a:endParaRPr>
            </a:p>
          </p:txBody>
        </p:sp>
      </p:grpSp>
      <p:pic>
        <p:nvPicPr>
          <p:cNvPr id="19" name="图片 25" descr="PC.png"/>
          <p:cNvPicPr>
            <a:picLocks noChangeAspect="1"/>
          </p:cNvPicPr>
          <p:nvPr/>
        </p:nvPicPr>
        <p:blipFill>
          <a:blip r:embed="rId2" cstate="print"/>
          <a:stretch>
            <a:fillRect/>
          </a:stretch>
        </p:blipFill>
        <p:spPr>
          <a:xfrm>
            <a:off x="5205759" y="4904171"/>
            <a:ext cx="510160" cy="391802"/>
          </a:xfrm>
          <a:prstGeom prst="rect">
            <a:avLst/>
          </a:prstGeom>
        </p:spPr>
      </p:pic>
      <p:pic>
        <p:nvPicPr>
          <p:cNvPr id="20" name="图片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4949" y="4929976"/>
            <a:ext cx="1174988" cy="737785"/>
          </a:xfrm>
          <a:prstGeom prst="rect">
            <a:avLst/>
          </a:prstGeom>
        </p:spPr>
      </p:pic>
      <p:pic>
        <p:nvPicPr>
          <p:cNvPr id="21" name="图片 27" descr="接入交换机.png"/>
          <p:cNvPicPr>
            <a:picLocks noChangeAspect="1"/>
          </p:cNvPicPr>
          <p:nvPr/>
        </p:nvPicPr>
        <p:blipFill>
          <a:blip r:embed="rId4" cstate="print"/>
          <a:stretch>
            <a:fillRect/>
          </a:stretch>
        </p:blipFill>
        <p:spPr>
          <a:xfrm>
            <a:off x="7289286" y="4721983"/>
            <a:ext cx="529941" cy="433588"/>
          </a:xfrm>
          <a:prstGeom prst="rect">
            <a:avLst/>
          </a:prstGeom>
        </p:spPr>
      </p:pic>
    </p:spTree>
    <p:extLst>
      <p:ext uri="{BB962C8B-B14F-4D97-AF65-F5344CB8AC3E}">
        <p14:creationId xmlns:p14="http://schemas.microsoft.com/office/powerpoint/2010/main" val="339295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Layer Addressing</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t>IP at network layer define exact point in the internet where source and </a:t>
            </a:r>
            <a:r>
              <a:rPr lang="en-US" dirty="0" err="1" smtClean="0"/>
              <a:t>dst</a:t>
            </a:r>
            <a:r>
              <a:rPr lang="en-US" dirty="0" smtClean="0"/>
              <a:t> host are connected</a:t>
            </a:r>
          </a:p>
          <a:p>
            <a:r>
              <a:rPr lang="en-US" dirty="0" smtClean="0"/>
              <a:t>In connectionless network such as internet IP alone sufficient for datagram to reach destination as each datagram takes different path to travel</a:t>
            </a:r>
          </a:p>
          <a:p>
            <a:r>
              <a:rPr lang="en-US" dirty="0" smtClean="0"/>
              <a:t>IP address define two ends </a:t>
            </a:r>
            <a:r>
              <a:rPr lang="en-US" dirty="0" err="1" smtClean="0"/>
              <a:t>src</a:t>
            </a:r>
            <a:r>
              <a:rPr lang="en-US" dirty="0" smtClean="0"/>
              <a:t> and </a:t>
            </a:r>
            <a:r>
              <a:rPr lang="en-US" dirty="0" err="1" smtClean="0"/>
              <a:t>dst</a:t>
            </a:r>
            <a:r>
              <a:rPr lang="en-US" dirty="0" smtClean="0"/>
              <a:t> but cannot define which path the datagram will choose to pass through</a:t>
            </a:r>
          </a:p>
          <a:p>
            <a:r>
              <a:rPr lang="en-US" dirty="0" smtClean="0"/>
              <a:t>So, there is a need for another address called link-layer address, or MAC address or physical address</a:t>
            </a:r>
          </a:p>
          <a:p>
            <a:r>
              <a:rPr lang="en-US" dirty="0" smtClean="0"/>
              <a:t>Since link belong to data link layer so should the link-layer address</a:t>
            </a:r>
          </a:p>
          <a:p>
            <a:r>
              <a:rPr lang="en-US" dirty="0" smtClean="0"/>
              <a:t>When packet is transferred from network to DLL, datagram will be encapsulated in a frame and the </a:t>
            </a:r>
            <a:r>
              <a:rPr lang="en-US" dirty="0" err="1" smtClean="0"/>
              <a:t>src</a:t>
            </a:r>
            <a:r>
              <a:rPr lang="en-US" dirty="0" smtClean="0"/>
              <a:t> and </a:t>
            </a:r>
            <a:r>
              <a:rPr lang="en-US" dirty="0" err="1" smtClean="0"/>
              <a:t>dst</a:t>
            </a:r>
            <a:r>
              <a:rPr lang="en-US" dirty="0" smtClean="0"/>
              <a:t> link </a:t>
            </a:r>
            <a:r>
              <a:rPr lang="en-US" dirty="0" err="1" smtClean="0"/>
              <a:t>adress</a:t>
            </a:r>
            <a:r>
              <a:rPr lang="en-US" dirty="0" smtClean="0"/>
              <a:t> are added to frame header.</a:t>
            </a:r>
          </a:p>
          <a:p>
            <a:endParaRPr lang="en-IN" dirty="0"/>
          </a:p>
        </p:txBody>
      </p:sp>
    </p:spTree>
    <p:extLst>
      <p:ext uri="{BB962C8B-B14F-4D97-AF65-F5344CB8AC3E}">
        <p14:creationId xmlns:p14="http://schemas.microsoft.com/office/powerpoint/2010/main" val="332307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types of address</a:t>
            </a:r>
            <a:endParaRPr lang="en-IN" dirty="0"/>
          </a:p>
        </p:txBody>
      </p:sp>
      <p:sp>
        <p:nvSpPr>
          <p:cNvPr id="3" name="Content Placeholder 2"/>
          <p:cNvSpPr>
            <a:spLocks noGrp="1"/>
          </p:cNvSpPr>
          <p:nvPr>
            <p:ph idx="1"/>
          </p:nvPr>
        </p:nvSpPr>
        <p:spPr/>
        <p:txBody>
          <a:bodyPr/>
          <a:lstStyle/>
          <a:p>
            <a:r>
              <a:rPr lang="en-US" dirty="0" smtClean="0"/>
              <a:t>Unicast Address: destined to only for one entity in the link A3:34:45:11:92:F1</a:t>
            </a:r>
          </a:p>
          <a:p>
            <a:r>
              <a:rPr lang="en-US" dirty="0" smtClean="0"/>
              <a:t>Multicast Address: One-to-many, however jurisdiction of such cast is local(inside the link). The second digit, need to be an even number in HEXA format as - A2:34:45:11:92:F1</a:t>
            </a:r>
          </a:p>
          <a:p>
            <a:r>
              <a:rPr lang="en-US" dirty="0" smtClean="0"/>
              <a:t>Broadcast Address: FF:FF:FF:FF:FF:FF</a:t>
            </a:r>
            <a:endParaRPr lang="en-IN" dirty="0"/>
          </a:p>
        </p:txBody>
      </p:sp>
    </p:spTree>
    <p:extLst>
      <p:ext uri="{BB962C8B-B14F-4D97-AF65-F5344CB8AC3E}">
        <p14:creationId xmlns:p14="http://schemas.microsoft.com/office/powerpoint/2010/main" val="35496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smtClean="0"/>
              <a:t>ARP</a:t>
            </a:r>
            <a:endParaRPr lang="en-IN" dirty="0"/>
          </a:p>
        </p:txBody>
      </p:sp>
      <p:sp>
        <p:nvSpPr>
          <p:cNvPr id="3" name="Content Placeholder 2"/>
          <p:cNvSpPr>
            <a:spLocks noGrp="1"/>
          </p:cNvSpPr>
          <p:nvPr>
            <p:ph idx="1"/>
          </p:nvPr>
        </p:nvSpPr>
        <p:spPr>
          <a:xfrm>
            <a:off x="395536" y="1124744"/>
            <a:ext cx="8229600" cy="4525963"/>
          </a:xfrm>
        </p:spPr>
        <p:txBody>
          <a:bodyPr>
            <a:normAutofit fontScale="77500" lnSpcReduction="20000"/>
          </a:bodyPr>
          <a:lstStyle/>
          <a:p>
            <a:r>
              <a:rPr lang="en-US" dirty="0" smtClean="0"/>
              <a:t>Address Resolution Protocol-</a:t>
            </a:r>
          </a:p>
          <a:p>
            <a:r>
              <a:rPr lang="en-US" dirty="0" smtClean="0"/>
              <a:t>If a node has IP datagram for another node, it has the IP </a:t>
            </a:r>
            <a:r>
              <a:rPr lang="en-US" dirty="0" err="1" smtClean="0"/>
              <a:t>addr</a:t>
            </a:r>
            <a:r>
              <a:rPr lang="en-US" dirty="0" smtClean="0"/>
              <a:t> of the receiving node. The source host know the IP address of the default router, each router except the last also knows the IP </a:t>
            </a:r>
            <a:r>
              <a:rPr lang="en-US" dirty="0" err="1" smtClean="0"/>
              <a:t>addr</a:t>
            </a:r>
            <a:r>
              <a:rPr lang="en-US" dirty="0" smtClean="0"/>
              <a:t> of next router using its forwarding table. The last router knows the IP address of </a:t>
            </a:r>
            <a:r>
              <a:rPr lang="en-US" dirty="0" err="1" smtClean="0"/>
              <a:t>dest</a:t>
            </a:r>
            <a:r>
              <a:rPr lang="en-US" dirty="0" smtClean="0"/>
              <a:t> node.</a:t>
            </a:r>
          </a:p>
          <a:p>
            <a:r>
              <a:rPr lang="en-US" dirty="0" smtClean="0"/>
              <a:t>The IP of next node is not enough in moving the frame through the link, we need to know the link-layer address.</a:t>
            </a:r>
          </a:p>
          <a:p>
            <a:r>
              <a:rPr lang="en-US" dirty="0" smtClean="0"/>
              <a:t>Here come the ARP which is helpful in knowing the link-layer address of next node/destination node.</a:t>
            </a:r>
          </a:p>
          <a:p>
            <a:r>
              <a:rPr lang="en-US" dirty="0" smtClean="0"/>
              <a:t>ARP belong to network layer, but is helpful in mapping the IP address to the link-layer address</a:t>
            </a:r>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5229200"/>
            <a:ext cx="464820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05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 Need </a:t>
            </a:r>
            <a:endParaRPr lang="en-IN" dirty="0"/>
          </a:p>
        </p:txBody>
      </p:sp>
      <p:sp>
        <p:nvSpPr>
          <p:cNvPr id="3" name="Content Placeholder 2"/>
          <p:cNvSpPr>
            <a:spLocks noGrp="1"/>
          </p:cNvSpPr>
          <p:nvPr>
            <p:ph idx="1"/>
          </p:nvPr>
        </p:nvSpPr>
        <p:spPr/>
        <p:txBody>
          <a:bodyPr/>
          <a:lstStyle/>
          <a:p>
            <a:r>
              <a:rPr lang="en-US" altLang="zh-CN" dirty="0"/>
              <a:t>In order for data transmission to a network destination to be achieved it is necessary to build association between the network layer and lower layer protocols. The means by which the Address Resolution Protocol is used to build this association and prevent the unnecessary generation of additional broadcast traffic in the network should be clearly understood</a:t>
            </a:r>
            <a:endParaRPr lang="en-IN" dirty="0"/>
          </a:p>
        </p:txBody>
      </p:sp>
    </p:spTree>
    <p:extLst>
      <p:ext uri="{BB962C8B-B14F-4D97-AF65-F5344CB8AC3E}">
        <p14:creationId xmlns:p14="http://schemas.microsoft.com/office/powerpoint/2010/main" val="86961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Case-1</a:t>
            </a:r>
            <a:r>
              <a:rPr lang="en-US" sz="1600" dirty="0" smtClean="0"/>
              <a:t>-</a:t>
            </a:r>
            <a:r>
              <a:rPr lang="en-US" sz="1600" dirty="0"/>
              <a:t>Src node knows IP of </a:t>
            </a:r>
            <a:r>
              <a:rPr lang="en-US" sz="1600" dirty="0" err="1"/>
              <a:t>src</a:t>
            </a:r>
            <a:r>
              <a:rPr lang="en-US" sz="1600" dirty="0"/>
              <a:t> and </a:t>
            </a:r>
            <a:r>
              <a:rPr lang="en-US" sz="1600" dirty="0" err="1"/>
              <a:t>dst</a:t>
            </a:r>
            <a:r>
              <a:rPr lang="en-US" sz="1600" dirty="0"/>
              <a:t> and source MAC but doesn’t know the </a:t>
            </a:r>
            <a:r>
              <a:rPr lang="en-US" sz="1600" dirty="0" err="1"/>
              <a:t>dst</a:t>
            </a:r>
            <a:r>
              <a:rPr lang="en-US" sz="1600" dirty="0"/>
              <a:t> MAC </a:t>
            </a:r>
            <a:r>
              <a:rPr lang="en-US" sz="1600" dirty="0" smtClean="0"/>
              <a:t>address</a:t>
            </a:r>
            <a:endParaRPr lang="en-IN" dirty="0"/>
          </a:p>
        </p:txBody>
      </p:sp>
      <p:sp>
        <p:nvSpPr>
          <p:cNvPr id="3" name="Content Placeholder 2"/>
          <p:cNvSpPr>
            <a:spLocks noGrp="1"/>
          </p:cNvSpPr>
          <p:nvPr>
            <p:ph idx="1"/>
          </p:nvPr>
        </p:nvSpPr>
        <p:spPr>
          <a:xfrm>
            <a:off x="457200" y="1600201"/>
            <a:ext cx="8229600" cy="1036712"/>
          </a:xfrm>
        </p:spPr>
        <p:txBody>
          <a:bodyPr>
            <a:normAutofit fontScale="77500" lnSpcReduction="20000"/>
          </a:bodyPr>
          <a:lstStyle/>
          <a:p>
            <a:r>
              <a:rPr lang="en-US" dirty="0" smtClean="0"/>
              <a:t>Since sender doesn’t know the link-layer address of receiver, it broadcast a </a:t>
            </a:r>
            <a:r>
              <a:rPr lang="en-US" dirty="0" err="1" smtClean="0"/>
              <a:t>querry</a:t>
            </a:r>
            <a:r>
              <a:rPr lang="en-US" dirty="0" smtClean="0"/>
              <a:t> over the link using link layer broadcast address</a:t>
            </a:r>
            <a:endParaRPr lang="en-IN" dirty="0"/>
          </a:p>
        </p:txBody>
      </p:sp>
      <p:pic>
        <p:nvPicPr>
          <p:cNvPr id="21" name="图片 26" descr="PC.png"/>
          <p:cNvPicPr>
            <a:picLocks noChangeAspect="1"/>
          </p:cNvPicPr>
          <p:nvPr/>
        </p:nvPicPr>
        <p:blipFill>
          <a:blip r:embed="rId2" cstate="print"/>
          <a:stretch>
            <a:fillRect/>
          </a:stretch>
        </p:blipFill>
        <p:spPr>
          <a:xfrm>
            <a:off x="843005" y="3276161"/>
            <a:ext cx="952837" cy="731776"/>
          </a:xfrm>
          <a:prstGeom prst="rect">
            <a:avLst/>
          </a:prstGeom>
        </p:spPr>
      </p:pic>
      <p:pic>
        <p:nvPicPr>
          <p:cNvPr id="22" name="图片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6396" y="3231413"/>
            <a:ext cx="1650303" cy="1036239"/>
          </a:xfrm>
          <a:prstGeom prst="rect">
            <a:avLst/>
          </a:prstGeom>
        </p:spPr>
      </p:pic>
      <p:grpSp>
        <p:nvGrpSpPr>
          <p:cNvPr id="26" name="Group 25"/>
          <p:cNvGrpSpPr/>
          <p:nvPr/>
        </p:nvGrpSpPr>
        <p:grpSpPr>
          <a:xfrm>
            <a:off x="814599" y="2806558"/>
            <a:ext cx="7264953" cy="3536295"/>
            <a:chOff x="814599" y="2806558"/>
            <a:chExt cx="7264953" cy="3536295"/>
          </a:xfrm>
        </p:grpSpPr>
        <p:grpSp>
          <p:nvGrpSpPr>
            <p:cNvPr id="6" name="Group 20"/>
            <p:cNvGrpSpPr>
              <a:grpSpLocks/>
            </p:cNvGrpSpPr>
            <p:nvPr/>
          </p:nvGrpSpPr>
          <p:grpSpPr bwMode="auto">
            <a:xfrm>
              <a:off x="814599" y="2806558"/>
              <a:ext cx="7264953" cy="3536295"/>
              <a:chOff x="1258888" y="1981200"/>
              <a:chExt cx="7264953" cy="3536295"/>
            </a:xfrm>
          </p:grpSpPr>
          <p:cxnSp>
            <p:nvCxnSpPr>
              <p:cNvPr id="7" name="直接连接符 37"/>
              <p:cNvCxnSpPr>
                <a:cxnSpLocks noChangeShapeType="1"/>
              </p:cNvCxnSpPr>
              <p:nvPr/>
            </p:nvCxnSpPr>
            <p:spPr bwMode="auto">
              <a:xfrm>
                <a:off x="2124075" y="2924175"/>
                <a:ext cx="5184775" cy="0"/>
              </a:xfrm>
              <a:prstGeom prst="line">
                <a:avLst/>
              </a:prstGeom>
              <a:ln>
                <a:solidFill>
                  <a:schemeClr val="tx1"/>
                </a:solidFill>
                <a:headEnd/>
                <a:tailEnd/>
              </a:ln>
            </p:spPr>
            <p:style>
              <a:lnRef idx="2">
                <a:schemeClr val="dk1"/>
              </a:lnRef>
              <a:fillRef idx="1">
                <a:schemeClr val="lt1"/>
              </a:fillRef>
              <a:effectRef idx="0">
                <a:schemeClr val="dk1"/>
              </a:effectRef>
              <a:fontRef idx="minor">
                <a:schemeClr val="dk1"/>
              </a:fontRef>
            </p:style>
          </p:cxnSp>
          <p:sp>
            <p:nvSpPr>
              <p:cNvPr id="8" name="TextBox 8"/>
              <p:cNvSpPr txBox="1">
                <a:spLocks noChangeArrowheads="1"/>
              </p:cNvSpPr>
              <p:nvPr/>
            </p:nvSpPr>
            <p:spPr bwMode="auto">
              <a:xfrm>
                <a:off x="1692275" y="1989138"/>
                <a:ext cx="2078839" cy="461665"/>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pPr algn="l"/>
                <a:r>
                  <a:rPr lang="en-US" altLang="zh-CN" sz="1200" dirty="0">
                    <a:latin typeface="+mn-ea"/>
                    <a:ea typeface="+mn-ea"/>
                  </a:rPr>
                  <a:t>IP:     10.1.1.1/24</a:t>
                </a:r>
              </a:p>
              <a:p>
                <a:pPr algn="l"/>
                <a:r>
                  <a:rPr lang="en-US" altLang="zh-CN" sz="1200" dirty="0">
                    <a:latin typeface="+mn-ea"/>
                    <a:ea typeface="+mn-ea"/>
                  </a:rPr>
                  <a:t>MAC: 00-01-02-03-04-AA</a:t>
                </a:r>
                <a:endParaRPr lang="zh-CN" altLang="en-US" sz="1200" dirty="0">
                  <a:latin typeface="+mn-ea"/>
                  <a:ea typeface="+mn-ea"/>
                </a:endParaRPr>
              </a:p>
            </p:txBody>
          </p:sp>
          <p:sp>
            <p:nvSpPr>
              <p:cNvPr id="9" name="TextBox 8"/>
              <p:cNvSpPr txBox="1">
                <a:spLocks noChangeArrowheads="1"/>
              </p:cNvSpPr>
              <p:nvPr/>
            </p:nvSpPr>
            <p:spPr bwMode="auto">
              <a:xfrm>
                <a:off x="3432175" y="2411413"/>
                <a:ext cx="184150" cy="368300"/>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endParaRPr lang="zh-CN" altLang="en-US" sz="1800">
                  <a:latin typeface="+mn-ea"/>
                  <a:ea typeface="+mn-ea"/>
                </a:endParaRPr>
              </a:p>
            </p:txBody>
          </p:sp>
          <p:sp>
            <p:nvSpPr>
              <p:cNvPr id="10" name="TextBox 8"/>
              <p:cNvSpPr txBox="1">
                <a:spLocks noChangeArrowheads="1"/>
              </p:cNvSpPr>
              <p:nvPr/>
            </p:nvSpPr>
            <p:spPr bwMode="auto">
              <a:xfrm>
                <a:off x="2344738" y="4371975"/>
                <a:ext cx="1810111" cy="523220"/>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pPr algn="l"/>
                <a:r>
                  <a:rPr lang="en-US" altLang="zh-CN" sz="1400">
                    <a:latin typeface="+mn-ea"/>
                    <a:ea typeface="+mn-ea"/>
                  </a:rPr>
                  <a:t>Dest     IP : 10.1.1.2</a:t>
                </a:r>
              </a:p>
              <a:p>
                <a:pPr algn="l"/>
                <a:r>
                  <a:rPr lang="en-US" altLang="zh-CN" sz="1400">
                    <a:latin typeface="+mn-ea"/>
                    <a:ea typeface="+mn-ea"/>
                  </a:rPr>
                  <a:t>Source IP : 10.1.1.1</a:t>
                </a:r>
              </a:p>
            </p:txBody>
          </p:sp>
          <p:sp>
            <p:nvSpPr>
              <p:cNvPr id="11" name="TextBox 8"/>
              <p:cNvSpPr txBox="1">
                <a:spLocks noChangeArrowheads="1"/>
              </p:cNvSpPr>
              <p:nvPr/>
            </p:nvSpPr>
            <p:spPr bwMode="auto">
              <a:xfrm>
                <a:off x="1258888" y="4994275"/>
                <a:ext cx="3088987" cy="523220"/>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pPr algn="l"/>
                <a:r>
                  <a:rPr lang="en-US" altLang="zh-CN" sz="1400" dirty="0" err="1">
                    <a:latin typeface="+mn-ea"/>
                    <a:ea typeface="+mn-ea"/>
                  </a:rPr>
                  <a:t>Dest</a:t>
                </a:r>
                <a:r>
                  <a:rPr lang="en-US" altLang="zh-CN" sz="1400" dirty="0">
                    <a:latin typeface="+mn-ea"/>
                    <a:ea typeface="+mn-ea"/>
                  </a:rPr>
                  <a:t>     MAC : </a:t>
                </a:r>
                <a:r>
                  <a:rPr lang="en-US" altLang="zh-CN" sz="1400" dirty="0">
                    <a:solidFill>
                      <a:srgbClr val="FF0000"/>
                    </a:solidFill>
                    <a:latin typeface="+mn-ea"/>
                    <a:ea typeface="+mn-ea"/>
                  </a:rPr>
                  <a:t>UNKNOWN     </a:t>
                </a:r>
              </a:p>
              <a:p>
                <a:pPr algn="l"/>
                <a:r>
                  <a:rPr lang="en-US" altLang="zh-CN" sz="1400" dirty="0">
                    <a:latin typeface="+mn-ea"/>
                    <a:ea typeface="+mn-ea"/>
                  </a:rPr>
                  <a:t>Source MAC : 00-01-02-03-04-AA</a:t>
                </a:r>
                <a:endParaRPr lang="zh-CN" altLang="en-US" sz="1400" dirty="0">
                  <a:latin typeface="+mn-ea"/>
                  <a:ea typeface="+mn-ea"/>
                </a:endParaRPr>
              </a:p>
            </p:txBody>
          </p:sp>
          <p:sp>
            <p:nvSpPr>
              <p:cNvPr id="12" name="TextBox 8"/>
              <p:cNvSpPr txBox="1">
                <a:spLocks noChangeArrowheads="1"/>
              </p:cNvSpPr>
              <p:nvPr/>
            </p:nvSpPr>
            <p:spPr bwMode="auto">
              <a:xfrm>
                <a:off x="6470650" y="1981200"/>
                <a:ext cx="2053191" cy="461665"/>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pPr algn="l"/>
                <a:r>
                  <a:rPr lang="en-US" altLang="zh-CN" sz="1200" dirty="0">
                    <a:latin typeface="+mn-ea"/>
                    <a:ea typeface="+mn-ea"/>
                  </a:rPr>
                  <a:t>IP : 10.1.1.2/24</a:t>
                </a:r>
              </a:p>
              <a:p>
                <a:pPr algn="l"/>
                <a:r>
                  <a:rPr lang="en-US" altLang="zh-CN" sz="1200" dirty="0">
                    <a:latin typeface="+mn-ea"/>
                    <a:ea typeface="+mn-ea"/>
                  </a:rPr>
                  <a:t>MAC: 00-01-02-03-04-BB</a:t>
                </a:r>
                <a:endParaRPr lang="zh-CN" altLang="en-US" sz="1200" dirty="0">
                  <a:latin typeface="+mn-ea"/>
                  <a:ea typeface="+mn-ea"/>
                </a:endParaRPr>
              </a:p>
            </p:txBody>
          </p:sp>
          <p:sp>
            <p:nvSpPr>
              <p:cNvPr id="13" name="TextBox 8"/>
              <p:cNvSpPr txBox="1">
                <a:spLocks noChangeArrowheads="1"/>
              </p:cNvSpPr>
              <p:nvPr/>
            </p:nvSpPr>
            <p:spPr bwMode="auto">
              <a:xfrm>
                <a:off x="1692851" y="3717479"/>
                <a:ext cx="822662" cy="360612"/>
              </a:xfrm>
              <a:prstGeom prst="rect">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defTabSz="784225">
                  <a:lnSpc>
                    <a:spcPct val="120000"/>
                  </a:lnSpc>
                  <a:buClr>
                    <a:srgbClr val="990000"/>
                  </a:buClr>
                  <a:buSzPct val="85000"/>
                  <a:defRPr/>
                </a:pPr>
                <a:r>
                  <a:rPr lang="en-US" altLang="zh-CN" sz="1600" dirty="0">
                    <a:latin typeface="+mn-ea"/>
                    <a:ea typeface="+mn-ea"/>
                  </a:rPr>
                  <a:t>ETH_II</a:t>
                </a:r>
                <a:endParaRPr lang="zh-CN" altLang="en-US" sz="1600" dirty="0">
                  <a:latin typeface="+mn-ea"/>
                  <a:ea typeface="+mn-ea"/>
                </a:endParaRPr>
              </a:p>
            </p:txBody>
          </p:sp>
          <p:sp>
            <p:nvSpPr>
              <p:cNvPr id="14" name="TextBox 8"/>
              <p:cNvSpPr txBox="1">
                <a:spLocks noChangeArrowheads="1"/>
              </p:cNvSpPr>
              <p:nvPr/>
            </p:nvSpPr>
            <p:spPr bwMode="auto">
              <a:xfrm>
                <a:off x="2524522" y="3717479"/>
                <a:ext cx="693738" cy="360000"/>
              </a:xfrm>
              <a:prstGeom prst="rect">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defTabSz="784225">
                  <a:lnSpc>
                    <a:spcPct val="120000"/>
                  </a:lnSpc>
                  <a:buClr>
                    <a:srgbClr val="990000"/>
                  </a:buClr>
                  <a:buSzPct val="85000"/>
                  <a:defRPr/>
                </a:pPr>
                <a:r>
                  <a:rPr lang="en-US" altLang="zh-CN" sz="1600" dirty="0">
                    <a:solidFill>
                      <a:schemeClr val="bg1"/>
                    </a:solidFill>
                    <a:latin typeface="+mn-ea"/>
                    <a:ea typeface="+mn-ea"/>
                  </a:rPr>
                  <a:t>IP</a:t>
                </a:r>
                <a:endParaRPr lang="zh-CN" altLang="en-US" sz="1600" dirty="0">
                  <a:solidFill>
                    <a:schemeClr val="bg1"/>
                  </a:solidFill>
                  <a:latin typeface="+mn-ea"/>
                  <a:ea typeface="+mn-ea"/>
                </a:endParaRPr>
              </a:p>
            </p:txBody>
          </p:sp>
          <p:sp>
            <p:nvSpPr>
              <p:cNvPr id="15" name="TextBox 8"/>
              <p:cNvSpPr txBox="1">
                <a:spLocks noChangeArrowheads="1"/>
              </p:cNvSpPr>
              <p:nvPr/>
            </p:nvSpPr>
            <p:spPr bwMode="auto">
              <a:xfrm>
                <a:off x="3243560" y="3717479"/>
                <a:ext cx="1873250" cy="360000"/>
              </a:xfrm>
              <a:prstGeom prst="rect">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defTabSz="784225">
                  <a:lnSpc>
                    <a:spcPct val="120000"/>
                  </a:lnSpc>
                  <a:buClr>
                    <a:srgbClr val="990000"/>
                  </a:buClr>
                  <a:buSzPct val="85000"/>
                  <a:defRPr/>
                </a:pPr>
                <a:r>
                  <a:rPr lang="en-US" altLang="zh-CN" sz="1600" dirty="0">
                    <a:solidFill>
                      <a:schemeClr val="bg1"/>
                    </a:solidFill>
                    <a:latin typeface="+mn-ea"/>
                    <a:ea typeface="+mn-ea"/>
                  </a:rPr>
                  <a:t>DATA    </a:t>
                </a:r>
                <a:endParaRPr lang="zh-CN" altLang="en-US" sz="1600" dirty="0">
                  <a:solidFill>
                    <a:schemeClr val="bg1"/>
                  </a:solidFill>
                  <a:latin typeface="+mn-ea"/>
                  <a:ea typeface="+mn-ea"/>
                </a:endParaRPr>
              </a:p>
            </p:txBody>
          </p:sp>
          <p:sp>
            <p:nvSpPr>
              <p:cNvPr id="16" name="TextBox 8"/>
              <p:cNvSpPr txBox="1">
                <a:spLocks noChangeArrowheads="1"/>
              </p:cNvSpPr>
              <p:nvPr/>
            </p:nvSpPr>
            <p:spPr bwMode="auto">
              <a:xfrm>
                <a:off x="5116810" y="3717032"/>
                <a:ext cx="593432" cy="360612"/>
              </a:xfrm>
              <a:prstGeom prst="rect">
                <a:avLst/>
              </a:prstGeom>
              <a:ln>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defTabSz="784225">
                  <a:lnSpc>
                    <a:spcPct val="120000"/>
                  </a:lnSpc>
                  <a:buClr>
                    <a:srgbClr val="990000"/>
                  </a:buClr>
                  <a:buSzPct val="85000"/>
                  <a:defRPr/>
                </a:pPr>
                <a:r>
                  <a:rPr lang="en-US" altLang="zh-CN" sz="1600" dirty="0">
                    <a:solidFill>
                      <a:schemeClr val="bg1"/>
                    </a:solidFill>
                    <a:latin typeface="+mn-ea"/>
                    <a:ea typeface="+mn-ea"/>
                  </a:rPr>
                  <a:t>FCS</a:t>
                </a:r>
                <a:endParaRPr lang="zh-CN" altLang="en-US" sz="1600" dirty="0">
                  <a:solidFill>
                    <a:schemeClr val="bg1"/>
                  </a:solidFill>
                  <a:latin typeface="+mn-ea"/>
                  <a:ea typeface="+mn-ea"/>
                </a:endParaRPr>
              </a:p>
            </p:txBody>
          </p:sp>
          <p:cxnSp>
            <p:nvCxnSpPr>
              <p:cNvPr id="17" name="直接箭头连接符 29"/>
              <p:cNvCxnSpPr>
                <a:cxnSpLocks noChangeShapeType="1"/>
              </p:cNvCxnSpPr>
              <p:nvPr/>
            </p:nvCxnSpPr>
            <p:spPr bwMode="auto">
              <a:xfrm flipH="1">
                <a:off x="2092325" y="4079875"/>
                <a:ext cx="0" cy="862013"/>
              </a:xfrm>
              <a:prstGeom prst="straightConnector1">
                <a:avLst/>
              </a:prstGeom>
              <a:ln>
                <a:solidFill>
                  <a:schemeClr val="tx1"/>
                </a:solidFill>
                <a:headEnd/>
                <a:tailEnd type="arrow" w="med" len="med"/>
              </a:ln>
            </p:spPr>
            <p:style>
              <a:lnRef idx="2">
                <a:schemeClr val="dk1"/>
              </a:lnRef>
              <a:fillRef idx="1">
                <a:schemeClr val="lt1"/>
              </a:fillRef>
              <a:effectRef idx="0">
                <a:schemeClr val="dk1"/>
              </a:effectRef>
              <a:fontRef idx="minor">
                <a:schemeClr val="dk1"/>
              </a:fontRef>
            </p:style>
          </p:cxnSp>
          <p:cxnSp>
            <p:nvCxnSpPr>
              <p:cNvPr id="18" name="直接箭头连接符 29"/>
              <p:cNvCxnSpPr>
                <a:cxnSpLocks noChangeShapeType="1"/>
              </p:cNvCxnSpPr>
              <p:nvPr/>
            </p:nvCxnSpPr>
            <p:spPr bwMode="auto">
              <a:xfrm flipH="1">
                <a:off x="2811463" y="4078288"/>
                <a:ext cx="0" cy="287337"/>
              </a:xfrm>
              <a:prstGeom prst="straightConnector1">
                <a:avLst/>
              </a:prstGeom>
              <a:ln>
                <a:solidFill>
                  <a:schemeClr val="tx1"/>
                </a:solidFill>
                <a:headEnd/>
                <a:tailEnd type="arrow" w="med" len="med"/>
              </a:ln>
            </p:spPr>
            <p:style>
              <a:lnRef idx="2">
                <a:schemeClr val="dk1"/>
              </a:lnRef>
              <a:fillRef idx="1">
                <a:schemeClr val="lt1"/>
              </a:fillRef>
              <a:effectRef idx="0">
                <a:schemeClr val="dk1"/>
              </a:effectRef>
              <a:fontRef idx="minor">
                <a:schemeClr val="dk1"/>
              </a:fontRef>
            </p:style>
          </p:cxnSp>
          <p:sp>
            <p:nvSpPr>
              <p:cNvPr id="19" name="TextBox 19"/>
              <p:cNvSpPr txBox="1">
                <a:spLocks noChangeArrowheads="1"/>
              </p:cNvSpPr>
              <p:nvPr/>
            </p:nvSpPr>
            <p:spPr bwMode="auto">
              <a:xfrm>
                <a:off x="1763713" y="3295650"/>
                <a:ext cx="683200" cy="276999"/>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r>
                  <a:rPr lang="en-US" altLang="zh-CN" sz="1200">
                    <a:latin typeface="+mn-ea"/>
                    <a:ea typeface="+mn-ea"/>
                  </a:rPr>
                  <a:t>Host A</a:t>
                </a:r>
                <a:endParaRPr lang="zh-CN" altLang="en-US" sz="1200">
                  <a:latin typeface="+mn-ea"/>
                  <a:ea typeface="+mn-ea"/>
                </a:endParaRPr>
              </a:p>
            </p:txBody>
          </p:sp>
          <p:sp>
            <p:nvSpPr>
              <p:cNvPr id="20" name="TextBox 20"/>
              <p:cNvSpPr txBox="1">
                <a:spLocks noChangeArrowheads="1"/>
              </p:cNvSpPr>
              <p:nvPr/>
            </p:nvSpPr>
            <p:spPr bwMode="auto">
              <a:xfrm>
                <a:off x="6630988" y="3295650"/>
                <a:ext cx="670376" cy="276999"/>
              </a:xfrm>
              <a:prstGeom prst="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spAutoFit/>
              </a:bodyPr>
              <a:lstStyle/>
              <a:p>
                <a:r>
                  <a:rPr lang="en-US" altLang="zh-CN" sz="1200">
                    <a:latin typeface="+mn-ea"/>
                    <a:ea typeface="+mn-ea"/>
                  </a:rPr>
                  <a:t>Host B</a:t>
                </a:r>
                <a:endParaRPr lang="zh-CN" altLang="en-US" sz="1200">
                  <a:latin typeface="+mn-ea"/>
                  <a:ea typeface="+mn-ea"/>
                </a:endParaRPr>
              </a:p>
            </p:txBody>
          </p:sp>
        </p:grpSp>
        <p:pic>
          <p:nvPicPr>
            <p:cNvPr id="23" name="图片 28" descr="PC.png"/>
            <p:cNvPicPr>
              <a:picLocks noChangeAspect="1"/>
            </p:cNvPicPr>
            <p:nvPr/>
          </p:nvPicPr>
          <p:blipFill>
            <a:blip r:embed="rId2" cstate="print"/>
            <a:stretch>
              <a:fillRect/>
            </a:stretch>
          </p:blipFill>
          <p:spPr>
            <a:xfrm>
              <a:off x="6521887" y="3395025"/>
              <a:ext cx="952837" cy="731776"/>
            </a:xfrm>
            <a:prstGeom prst="rect">
              <a:avLst/>
            </a:prstGeom>
          </p:spPr>
        </p:pic>
        <p:pic>
          <p:nvPicPr>
            <p:cNvPr id="24" name="图片 26" descr="PC.png"/>
            <p:cNvPicPr>
              <a:picLocks noChangeAspect="1"/>
            </p:cNvPicPr>
            <p:nvPr/>
          </p:nvPicPr>
          <p:blipFill>
            <a:blip r:embed="rId2" cstate="print"/>
            <a:stretch>
              <a:fillRect/>
            </a:stretch>
          </p:blipFill>
          <p:spPr>
            <a:xfrm>
              <a:off x="843005" y="3260493"/>
              <a:ext cx="952837" cy="731776"/>
            </a:xfrm>
            <a:prstGeom prst="rect">
              <a:avLst/>
            </a:prstGeom>
          </p:spPr>
        </p:pic>
        <p:pic>
          <p:nvPicPr>
            <p:cNvPr id="25" name="图片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6396" y="3215745"/>
              <a:ext cx="1650303" cy="1036239"/>
            </a:xfrm>
            <a:prstGeom prst="rect">
              <a:avLst/>
            </a:prstGeom>
          </p:spPr>
        </p:pic>
      </p:grpSp>
    </p:spTree>
    <p:extLst>
      <p:ext uri="{BB962C8B-B14F-4D97-AF65-F5344CB8AC3E}">
        <p14:creationId xmlns:p14="http://schemas.microsoft.com/office/powerpoint/2010/main" val="230342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 Format</a:t>
            </a:r>
            <a:endParaRPr lang="en-IN" dirty="0"/>
          </a:p>
        </p:txBody>
      </p:sp>
      <p:sp>
        <p:nvSpPr>
          <p:cNvPr id="3" name="Content Placeholder 2"/>
          <p:cNvSpPr>
            <a:spLocks noGrp="1"/>
          </p:cNvSpPr>
          <p:nvPr>
            <p:ph idx="1"/>
          </p:nvPr>
        </p:nvSpPr>
        <p:spPr>
          <a:xfrm>
            <a:off x="457200" y="4797152"/>
            <a:ext cx="8229600" cy="1329011"/>
          </a:xfrm>
        </p:spPr>
        <p:txBody>
          <a:bodyPr>
            <a:normAutofit fontScale="47500" lnSpcReduction="20000"/>
          </a:bodyPr>
          <a:lstStyle/>
          <a:p>
            <a:r>
              <a:rPr lang="en-US" dirty="0" smtClean="0"/>
              <a:t>Hardware type field define the type of link-layer protocol: Ethernet Type-1</a:t>
            </a:r>
          </a:p>
          <a:p>
            <a:r>
              <a:rPr lang="en-US" dirty="0" smtClean="0"/>
              <a:t>Protocol type field define network layer protocol: IPv4 protocol is 0x800</a:t>
            </a:r>
          </a:p>
          <a:p>
            <a:r>
              <a:rPr lang="en-US" dirty="0" smtClean="0"/>
              <a:t>Length field for hardware and protocol is variable length field defining link-layer (0x06) </a:t>
            </a:r>
            <a:r>
              <a:rPr lang="en-US" dirty="0"/>
              <a:t>and network-layer address </a:t>
            </a:r>
            <a:r>
              <a:rPr lang="en-US" dirty="0" smtClean="0"/>
              <a:t>(0x04)of sender</a:t>
            </a:r>
          </a:p>
          <a:p>
            <a:r>
              <a:rPr lang="en-US" dirty="0" smtClean="0"/>
              <a:t>Operation is 0x0001 indicating Request 1: reply 2</a:t>
            </a:r>
            <a:endParaRPr lang="en-IN" dirty="0"/>
          </a:p>
        </p:txBody>
      </p:sp>
      <p:grpSp>
        <p:nvGrpSpPr>
          <p:cNvPr id="4" name="Group 31"/>
          <p:cNvGrpSpPr>
            <a:grpSpLocks/>
          </p:cNvGrpSpPr>
          <p:nvPr/>
        </p:nvGrpSpPr>
        <p:grpSpPr bwMode="auto">
          <a:xfrm>
            <a:off x="1945635" y="1576388"/>
            <a:ext cx="5362670" cy="3042146"/>
            <a:chOff x="1692275" y="1575844"/>
            <a:chExt cx="6153815" cy="3635919"/>
          </a:xfrm>
        </p:grpSpPr>
        <p:sp>
          <p:nvSpPr>
            <p:cNvPr id="5" name="任意多边形 6"/>
            <p:cNvSpPr>
              <a:spLocks/>
            </p:cNvSpPr>
            <p:nvPr/>
          </p:nvSpPr>
          <p:spPr bwMode="auto">
            <a:xfrm>
              <a:off x="1692275" y="2133600"/>
              <a:ext cx="6119813" cy="503238"/>
            </a:xfrm>
            <a:custGeom>
              <a:avLst/>
              <a:gdLst>
                <a:gd name="T0" fmla="*/ 176552 w 6588474"/>
                <a:gd name="T1" fmla="*/ 0 h 1585762"/>
                <a:gd name="T2" fmla="*/ 285138 w 6588474"/>
                <a:gd name="T3" fmla="*/ 0 h 1585762"/>
                <a:gd name="T4" fmla="*/ 577121 w 6588474"/>
                <a:gd name="T5" fmla="*/ 0 h 1585762"/>
                <a:gd name="T6" fmla="*/ 0 w 6588474"/>
                <a:gd name="T7" fmla="*/ 0 h 1585762"/>
                <a:gd name="T8" fmla="*/ 176552 w 6588474"/>
                <a:gd name="T9" fmla="*/ 0 h 1585762"/>
                <a:gd name="T10" fmla="*/ 0 60000 65536"/>
                <a:gd name="T11" fmla="*/ 0 60000 65536"/>
                <a:gd name="T12" fmla="*/ 0 60000 65536"/>
                <a:gd name="T13" fmla="*/ 0 60000 65536"/>
                <a:gd name="T14" fmla="*/ 0 60000 65536"/>
                <a:gd name="T15" fmla="*/ 0 w 6588474"/>
                <a:gd name="T16" fmla="*/ 0 h 1585762"/>
                <a:gd name="T17" fmla="*/ 6588474 w 6588474"/>
                <a:gd name="T18" fmla="*/ 1585762 h 1585762"/>
              </a:gdLst>
              <a:ahLst/>
              <a:cxnLst>
                <a:cxn ang="T10">
                  <a:pos x="T0" y="T1"/>
                </a:cxn>
                <a:cxn ang="T11">
                  <a:pos x="T2" y="T3"/>
                </a:cxn>
                <a:cxn ang="T12">
                  <a:pos x="T4" y="T5"/>
                </a:cxn>
                <a:cxn ang="T13">
                  <a:pos x="T6" y="T7"/>
                </a:cxn>
                <a:cxn ang="T14">
                  <a:pos x="T8" y="T9"/>
                </a:cxn>
              </a:cxnLst>
              <a:rect l="T15" t="T16" r="T17" b="T18"/>
              <a:pathLst>
                <a:path w="6588474" h="1585762">
                  <a:moveTo>
                    <a:pt x="2015543" y="1260"/>
                  </a:moveTo>
                  <a:lnTo>
                    <a:pt x="3255157" y="0"/>
                  </a:lnTo>
                  <a:lnTo>
                    <a:pt x="6588474" y="1585762"/>
                  </a:lnTo>
                  <a:lnTo>
                    <a:pt x="0" y="1585216"/>
                  </a:lnTo>
                  <a:lnTo>
                    <a:pt x="2015543" y="1260"/>
                  </a:lnTo>
                  <a:close/>
                </a:path>
              </a:pathLst>
            </a:custGeom>
            <a:gradFill rotWithShape="0">
              <a:gsLst>
                <a:gs pos="0">
                  <a:srgbClr val="0099CC"/>
                </a:gs>
                <a:gs pos="100000">
                  <a:srgbClr val="99CCFF"/>
                </a:gs>
              </a:gsLst>
              <a:lin ang="5400000"/>
            </a:gradFill>
            <a:ln w="9525" cap="flat" cmpd="sng" algn="ctr">
              <a:noFill/>
              <a:prstDash val="solid"/>
              <a:round/>
              <a:headEnd type="none" w="med" len="med"/>
              <a:tailEnd type="none" w="med" len="med"/>
            </a:ln>
          </p:spPr>
          <p:txBody>
            <a:bodyPr/>
            <a:lstStyle/>
            <a:p>
              <a:endParaRPr lang="en-US"/>
            </a:p>
          </p:txBody>
        </p:sp>
        <p:sp>
          <p:nvSpPr>
            <p:cNvPr id="6" name="矩形 36"/>
            <p:cNvSpPr/>
            <p:nvPr/>
          </p:nvSpPr>
          <p:spPr bwMode="auto">
            <a:xfrm>
              <a:off x="4706491" y="1576388"/>
              <a:ext cx="720080" cy="557249"/>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anchor="ctr"/>
            <a:lstStyle/>
            <a:p>
              <a:pPr algn="ctr" defTabSz="784225">
                <a:lnSpc>
                  <a:spcPct val="120000"/>
                </a:lnSpc>
                <a:buClr>
                  <a:srgbClr val="990000"/>
                </a:buClr>
                <a:buSzPct val="85000"/>
                <a:defRPr/>
              </a:pPr>
              <a:r>
                <a:rPr lang="en-US" altLang="zh-CN" sz="1600" dirty="0">
                  <a:latin typeface="微软雅黑" panose="020B0503020204020204" pitchFamily="34" charset="-122"/>
                  <a:ea typeface="微软雅黑" panose="020B0503020204020204" pitchFamily="34" charset="-122"/>
                </a:rPr>
                <a:t>FCS</a:t>
              </a:r>
              <a:endParaRPr lang="zh-CN" altLang="en-US" sz="1600" dirty="0">
                <a:latin typeface="微软雅黑" panose="020B0503020204020204" pitchFamily="34" charset="-122"/>
                <a:ea typeface="微软雅黑" panose="020B0503020204020204" pitchFamily="34" charset="-122"/>
              </a:endParaRPr>
            </a:p>
          </p:txBody>
        </p:sp>
        <p:sp>
          <p:nvSpPr>
            <p:cNvPr id="7" name="矩形 37"/>
            <p:cNvSpPr/>
            <p:nvPr/>
          </p:nvSpPr>
          <p:spPr bwMode="auto">
            <a:xfrm>
              <a:off x="3598093" y="1576388"/>
              <a:ext cx="1101600" cy="557249"/>
            </a:xfrm>
            <a:prstGeom prst="rect">
              <a:avLst/>
            </a:prstGeom>
            <a:solidFill>
              <a:srgbClr val="00669A"/>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anchor="ctr"/>
            <a:lstStyle/>
            <a:p>
              <a:pPr algn="ctr" defTabSz="784225">
                <a:lnSpc>
                  <a:spcPct val="120000"/>
                </a:lnSpc>
                <a:buClr>
                  <a:srgbClr val="990000"/>
                </a:buClr>
                <a:buSzPct val="85000"/>
                <a:defRPr/>
              </a:pPr>
              <a:r>
                <a:rPr lang="en-US" altLang="zh-CN" sz="1600" dirty="0">
                  <a:latin typeface="微软雅黑" panose="020B0503020204020204" pitchFamily="34" charset="-122"/>
                  <a:ea typeface="微软雅黑" panose="020B0503020204020204" pitchFamily="34" charset="-122"/>
                </a:rPr>
                <a:t>ARP</a:t>
              </a:r>
            </a:p>
          </p:txBody>
        </p:sp>
        <p:sp>
          <p:nvSpPr>
            <p:cNvPr id="8" name="TextBox 10"/>
            <p:cNvSpPr txBox="1">
              <a:spLocks noChangeArrowheads="1"/>
            </p:cNvSpPr>
            <p:nvPr/>
          </p:nvSpPr>
          <p:spPr bwMode="auto">
            <a:xfrm>
              <a:off x="1692275" y="2636838"/>
              <a:ext cx="6119813" cy="2574925"/>
            </a:xfrm>
            <a:prstGeom prst="rect">
              <a:avLst/>
            </a:prstGeom>
            <a:noFill/>
            <a:ln w="9525">
              <a:solidFill>
                <a:schemeClr val="tx1"/>
              </a:solidFill>
              <a:miter lim="800000"/>
              <a:headEnd/>
              <a:tailEnd/>
            </a:ln>
          </p:spPr>
          <p:txBody>
            <a:bodyPr>
              <a:spAutoFit/>
            </a:bodyPr>
            <a:lstStyle/>
            <a:p>
              <a:endParaRPr lang="zh-CN" altLang="en-US">
                <a:ea typeface="宋体" pitchFamily="2" charset="-122"/>
              </a:endParaRPr>
            </a:p>
          </p:txBody>
        </p:sp>
        <p:sp>
          <p:nvSpPr>
            <p:cNvPr id="9" name="TextBox 12"/>
            <p:cNvSpPr txBox="1">
              <a:spLocks noChangeArrowheads="1"/>
            </p:cNvSpPr>
            <p:nvPr/>
          </p:nvSpPr>
          <p:spPr bwMode="auto">
            <a:xfrm>
              <a:off x="2670970" y="2709863"/>
              <a:ext cx="1328505"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Hardware Type </a:t>
              </a:r>
              <a:endParaRPr lang="zh-CN" altLang="en-US" sz="1200" dirty="0">
                <a:latin typeface="微软雅黑" panose="020B0503020204020204" pitchFamily="34" charset="-122"/>
                <a:ea typeface="微软雅黑" panose="020B0503020204020204" pitchFamily="34" charset="-122"/>
                <a:cs typeface="Arial" charset="0"/>
              </a:endParaRPr>
            </a:p>
          </p:txBody>
        </p:sp>
        <p:sp>
          <p:nvSpPr>
            <p:cNvPr id="10" name="TextBox 13"/>
            <p:cNvSpPr txBox="1">
              <a:spLocks noChangeArrowheads="1"/>
            </p:cNvSpPr>
            <p:nvPr/>
          </p:nvSpPr>
          <p:spPr bwMode="auto">
            <a:xfrm>
              <a:off x="1956654" y="3182938"/>
              <a:ext cx="893643" cy="461734"/>
            </a:xfrm>
            <a:prstGeom prst="rect">
              <a:avLst/>
            </a:prstGeom>
            <a:noFill/>
            <a:ln w="9525">
              <a:noFill/>
              <a:miter lim="800000"/>
              <a:headEnd/>
              <a:tailEnd/>
            </a:ln>
          </p:spPr>
          <p:txBody>
            <a:bodyPr wrap="none">
              <a:spAutoFit/>
            </a:bodyPr>
            <a:lstStyle>
              <a:defPPr>
                <a:defRPr lang="zh-CN"/>
              </a:defPPr>
              <a:lvl1pPr algn="ctr">
                <a:defRPr sz="1200">
                  <a:latin typeface="微软雅黑" panose="020B0503020204020204" pitchFamily="34" charset="-122"/>
                  <a:ea typeface="微软雅黑" panose="020B0503020204020204" pitchFamily="34" charset="-122"/>
                  <a:cs typeface="Arial" charset="0"/>
                </a:defRPr>
              </a:lvl1pPr>
            </a:lstStyle>
            <a:p>
              <a:r>
                <a:rPr lang="en-US" altLang="zh-CN" dirty="0"/>
                <a:t>Hardware</a:t>
              </a:r>
            </a:p>
            <a:p>
              <a:r>
                <a:rPr lang="en-US" altLang="zh-CN" dirty="0"/>
                <a:t> Length</a:t>
              </a:r>
              <a:endParaRPr lang="zh-CN" altLang="en-US" dirty="0"/>
            </a:p>
          </p:txBody>
        </p:sp>
        <p:sp>
          <p:nvSpPr>
            <p:cNvPr id="11" name="TextBox 14"/>
            <p:cNvSpPr txBox="1">
              <a:spLocks noChangeArrowheads="1"/>
            </p:cNvSpPr>
            <p:nvPr/>
          </p:nvSpPr>
          <p:spPr bwMode="auto">
            <a:xfrm>
              <a:off x="5471637" y="2709863"/>
              <a:ext cx="1194751" cy="277040"/>
            </a:xfrm>
            <a:prstGeom prst="rect">
              <a:avLst/>
            </a:prstGeom>
            <a:noFill/>
            <a:ln w="9525">
              <a:noFill/>
              <a:miter lim="800000"/>
              <a:headEnd/>
              <a:tailEnd/>
            </a:ln>
          </p:spPr>
          <p:txBody>
            <a:bodyPr wrap="none">
              <a:spAutoFit/>
            </a:bodyPr>
            <a:lstStyle>
              <a:defPPr>
                <a:defRPr lang="zh-CN"/>
              </a:defPPr>
              <a:lvl1pPr algn="ctr">
                <a:defRPr sz="1200">
                  <a:latin typeface="微软雅黑" panose="020B0503020204020204" pitchFamily="34" charset="-122"/>
                  <a:ea typeface="微软雅黑" panose="020B0503020204020204" pitchFamily="34" charset="-122"/>
                  <a:cs typeface="Arial" charset="0"/>
                </a:defRPr>
              </a:lvl1pPr>
            </a:lstStyle>
            <a:p>
              <a:r>
                <a:rPr lang="en-US" altLang="zh-CN"/>
                <a:t>Protocol Type</a:t>
              </a:r>
              <a:endParaRPr lang="zh-CN" altLang="en-US"/>
            </a:p>
          </p:txBody>
        </p:sp>
        <p:sp>
          <p:nvSpPr>
            <p:cNvPr id="12" name="TextBox 15"/>
            <p:cNvSpPr txBox="1">
              <a:spLocks noChangeArrowheads="1"/>
            </p:cNvSpPr>
            <p:nvPr/>
          </p:nvSpPr>
          <p:spPr bwMode="auto">
            <a:xfrm>
              <a:off x="3241675" y="3224213"/>
              <a:ext cx="1359411"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Protocol Length</a:t>
              </a:r>
              <a:endParaRPr lang="zh-CN" altLang="en-US" sz="1200" dirty="0">
                <a:latin typeface="微软雅黑" panose="020B0503020204020204" pitchFamily="34" charset="-122"/>
                <a:ea typeface="微软雅黑" panose="020B0503020204020204" pitchFamily="34" charset="-122"/>
                <a:cs typeface="Arial" charset="0"/>
              </a:endParaRPr>
            </a:p>
          </p:txBody>
        </p:sp>
        <p:sp>
          <p:nvSpPr>
            <p:cNvPr id="13" name="TextBox 16"/>
            <p:cNvSpPr txBox="1">
              <a:spLocks noChangeArrowheads="1"/>
            </p:cNvSpPr>
            <p:nvPr/>
          </p:nvSpPr>
          <p:spPr bwMode="auto">
            <a:xfrm>
              <a:off x="5419341" y="3224213"/>
              <a:ext cx="1359668"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Operation Code</a:t>
              </a:r>
              <a:endParaRPr lang="zh-CN" altLang="en-US" sz="1200" dirty="0">
                <a:latin typeface="微软雅黑" panose="020B0503020204020204" pitchFamily="34" charset="-122"/>
                <a:ea typeface="微软雅黑" panose="020B0503020204020204" pitchFamily="34" charset="-122"/>
                <a:cs typeface="Arial" charset="0"/>
              </a:endParaRPr>
            </a:p>
          </p:txBody>
        </p:sp>
        <p:sp>
          <p:nvSpPr>
            <p:cNvPr id="14" name="TextBox 18"/>
            <p:cNvSpPr txBox="1">
              <a:spLocks noChangeArrowheads="1"/>
            </p:cNvSpPr>
            <p:nvPr/>
          </p:nvSpPr>
          <p:spPr bwMode="auto">
            <a:xfrm>
              <a:off x="3744383" y="3717925"/>
              <a:ext cx="2118785"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Source Hardware  Address</a:t>
              </a:r>
              <a:endParaRPr lang="zh-CN" altLang="en-US" sz="1200" dirty="0">
                <a:latin typeface="微软雅黑" panose="020B0503020204020204" pitchFamily="34" charset="-122"/>
                <a:ea typeface="微软雅黑" panose="020B0503020204020204" pitchFamily="34" charset="-122"/>
                <a:cs typeface="Arial" charset="0"/>
              </a:endParaRPr>
            </a:p>
          </p:txBody>
        </p:sp>
        <p:sp>
          <p:nvSpPr>
            <p:cNvPr id="15" name="TextBox 19"/>
            <p:cNvSpPr txBox="1">
              <a:spLocks noChangeArrowheads="1"/>
            </p:cNvSpPr>
            <p:nvPr/>
          </p:nvSpPr>
          <p:spPr bwMode="auto">
            <a:xfrm>
              <a:off x="3698248" y="4479925"/>
              <a:ext cx="2211055" cy="277040"/>
            </a:xfrm>
            <a:prstGeom prst="rect">
              <a:avLst/>
            </a:prstGeom>
            <a:noFill/>
            <a:ln w="9525">
              <a:noFill/>
              <a:miter lim="800000"/>
              <a:headEnd/>
              <a:tailEnd/>
            </a:ln>
          </p:spPr>
          <p:txBody>
            <a:bodyPr wrap="none">
              <a:spAutoFit/>
            </a:bodyPr>
            <a:lstStyle/>
            <a:p>
              <a:pPr algn="ctr"/>
              <a:r>
                <a:rPr lang="en-US" altLang="zh-CN" sz="1200" dirty="0">
                  <a:cs typeface="Arial" charset="0"/>
                </a:rPr>
                <a:t>Destination </a:t>
              </a:r>
              <a:r>
                <a:rPr lang="en-US" altLang="zh-CN" sz="1200" dirty="0">
                  <a:latin typeface="微软雅黑" panose="020B0503020204020204" pitchFamily="34" charset="-122"/>
                  <a:ea typeface="微软雅黑" panose="020B0503020204020204" pitchFamily="34" charset="-122"/>
                  <a:cs typeface="Arial" charset="0"/>
                </a:rPr>
                <a:t>Hardware</a:t>
              </a:r>
              <a:r>
                <a:rPr lang="en-US" altLang="zh-CN" sz="1200" dirty="0">
                  <a:cs typeface="Arial" charset="0"/>
                </a:rPr>
                <a:t> Address</a:t>
              </a:r>
              <a:endParaRPr lang="zh-CN" altLang="en-US" sz="1200" dirty="0">
                <a:cs typeface="Arial" charset="0"/>
              </a:endParaRPr>
            </a:p>
          </p:txBody>
        </p:sp>
        <p:sp>
          <p:nvSpPr>
            <p:cNvPr id="16" name="TextBox 20"/>
            <p:cNvSpPr txBox="1">
              <a:spLocks noChangeArrowheads="1"/>
            </p:cNvSpPr>
            <p:nvPr/>
          </p:nvSpPr>
          <p:spPr bwMode="auto">
            <a:xfrm>
              <a:off x="3844925" y="4076700"/>
              <a:ext cx="2029915"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 Source Protocol Address</a:t>
              </a:r>
              <a:endParaRPr lang="zh-CN" altLang="en-US" sz="1200" dirty="0">
                <a:latin typeface="微软雅黑" panose="020B0503020204020204" pitchFamily="34" charset="-122"/>
                <a:ea typeface="微软雅黑" panose="020B0503020204020204" pitchFamily="34" charset="-122"/>
                <a:cs typeface="Arial" charset="0"/>
              </a:endParaRPr>
            </a:p>
          </p:txBody>
        </p:sp>
        <p:sp>
          <p:nvSpPr>
            <p:cNvPr id="17" name="TextBox 21"/>
            <p:cNvSpPr txBox="1">
              <a:spLocks noChangeArrowheads="1"/>
            </p:cNvSpPr>
            <p:nvPr/>
          </p:nvSpPr>
          <p:spPr bwMode="auto">
            <a:xfrm>
              <a:off x="3725863" y="4872038"/>
              <a:ext cx="2328651" cy="277040"/>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Destination Protocol Address</a:t>
              </a:r>
              <a:endParaRPr lang="zh-CN" altLang="en-US" sz="1200" dirty="0">
                <a:latin typeface="微软雅黑" panose="020B0503020204020204" pitchFamily="34" charset="-122"/>
                <a:ea typeface="微软雅黑" panose="020B0503020204020204" pitchFamily="34" charset="-122"/>
                <a:cs typeface="Arial" charset="0"/>
              </a:endParaRPr>
            </a:p>
          </p:txBody>
        </p:sp>
        <p:cxnSp>
          <p:nvCxnSpPr>
            <p:cNvPr id="18" name="直接连接符 23"/>
            <p:cNvCxnSpPr>
              <a:cxnSpLocks noChangeShapeType="1"/>
            </p:cNvCxnSpPr>
            <p:nvPr/>
          </p:nvCxnSpPr>
          <p:spPr bwMode="auto">
            <a:xfrm>
              <a:off x="1692275" y="3068638"/>
              <a:ext cx="6119813" cy="0"/>
            </a:xfrm>
            <a:prstGeom prst="line">
              <a:avLst/>
            </a:prstGeom>
            <a:noFill/>
            <a:ln w="9525" algn="ctr">
              <a:solidFill>
                <a:schemeClr val="tx1"/>
              </a:solidFill>
              <a:round/>
              <a:headEnd/>
              <a:tailEnd/>
            </a:ln>
          </p:spPr>
        </p:cxnSp>
        <p:cxnSp>
          <p:nvCxnSpPr>
            <p:cNvPr id="19" name="直接连接符 25"/>
            <p:cNvCxnSpPr>
              <a:cxnSpLocks noChangeShapeType="1"/>
            </p:cNvCxnSpPr>
            <p:nvPr/>
          </p:nvCxnSpPr>
          <p:spPr bwMode="auto">
            <a:xfrm>
              <a:off x="1692275" y="3644900"/>
              <a:ext cx="6119813" cy="0"/>
            </a:xfrm>
            <a:prstGeom prst="line">
              <a:avLst/>
            </a:prstGeom>
            <a:noFill/>
            <a:ln w="9525" algn="ctr">
              <a:solidFill>
                <a:schemeClr val="tx1"/>
              </a:solidFill>
              <a:round/>
              <a:headEnd/>
              <a:tailEnd/>
            </a:ln>
          </p:spPr>
        </p:cxnSp>
        <p:cxnSp>
          <p:nvCxnSpPr>
            <p:cNvPr id="20" name="直接连接符 29"/>
            <p:cNvCxnSpPr>
              <a:cxnSpLocks noChangeShapeType="1"/>
            </p:cNvCxnSpPr>
            <p:nvPr/>
          </p:nvCxnSpPr>
          <p:spPr bwMode="auto">
            <a:xfrm>
              <a:off x="1692275" y="4005263"/>
              <a:ext cx="6119813" cy="0"/>
            </a:xfrm>
            <a:prstGeom prst="line">
              <a:avLst/>
            </a:prstGeom>
            <a:noFill/>
            <a:ln w="9525" algn="ctr">
              <a:solidFill>
                <a:schemeClr val="tx1"/>
              </a:solidFill>
              <a:round/>
              <a:headEnd/>
              <a:tailEnd/>
            </a:ln>
          </p:spPr>
        </p:cxnSp>
        <p:cxnSp>
          <p:nvCxnSpPr>
            <p:cNvPr id="21" name="直接连接符 30"/>
            <p:cNvCxnSpPr>
              <a:cxnSpLocks noChangeShapeType="1"/>
            </p:cNvCxnSpPr>
            <p:nvPr/>
          </p:nvCxnSpPr>
          <p:spPr bwMode="auto">
            <a:xfrm>
              <a:off x="1692275" y="4413250"/>
              <a:ext cx="6119813" cy="0"/>
            </a:xfrm>
            <a:prstGeom prst="line">
              <a:avLst/>
            </a:prstGeom>
            <a:noFill/>
            <a:ln w="9525" algn="ctr">
              <a:solidFill>
                <a:schemeClr val="tx1"/>
              </a:solidFill>
              <a:round/>
              <a:headEnd/>
              <a:tailEnd/>
            </a:ln>
          </p:spPr>
        </p:cxnSp>
        <p:cxnSp>
          <p:nvCxnSpPr>
            <p:cNvPr id="22" name="直接连接符 31"/>
            <p:cNvCxnSpPr>
              <a:cxnSpLocks noChangeShapeType="1"/>
            </p:cNvCxnSpPr>
            <p:nvPr/>
          </p:nvCxnSpPr>
          <p:spPr bwMode="auto">
            <a:xfrm>
              <a:off x="1692275" y="4797425"/>
              <a:ext cx="6119813" cy="0"/>
            </a:xfrm>
            <a:prstGeom prst="line">
              <a:avLst/>
            </a:prstGeom>
            <a:noFill/>
            <a:ln w="9525" algn="ctr">
              <a:solidFill>
                <a:schemeClr val="tx1"/>
              </a:solidFill>
              <a:round/>
              <a:headEnd/>
              <a:tailEnd/>
            </a:ln>
          </p:spPr>
        </p:cxnSp>
        <p:cxnSp>
          <p:nvCxnSpPr>
            <p:cNvPr id="23" name="直接连接符 33"/>
            <p:cNvCxnSpPr>
              <a:cxnSpLocks noChangeShapeType="1"/>
            </p:cNvCxnSpPr>
            <p:nvPr/>
          </p:nvCxnSpPr>
          <p:spPr bwMode="auto">
            <a:xfrm>
              <a:off x="4643438" y="2636838"/>
              <a:ext cx="0" cy="1008062"/>
            </a:xfrm>
            <a:prstGeom prst="line">
              <a:avLst/>
            </a:prstGeom>
            <a:noFill/>
            <a:ln w="9525" algn="ctr">
              <a:solidFill>
                <a:schemeClr val="tx1"/>
              </a:solidFill>
              <a:round/>
              <a:headEnd/>
              <a:tailEnd/>
            </a:ln>
          </p:spPr>
        </p:cxnSp>
        <p:cxnSp>
          <p:nvCxnSpPr>
            <p:cNvPr id="24" name="直接连接符 43"/>
            <p:cNvCxnSpPr>
              <a:cxnSpLocks noChangeShapeType="1"/>
            </p:cNvCxnSpPr>
            <p:nvPr/>
          </p:nvCxnSpPr>
          <p:spPr bwMode="auto">
            <a:xfrm>
              <a:off x="3059113" y="3068638"/>
              <a:ext cx="0" cy="576262"/>
            </a:xfrm>
            <a:prstGeom prst="line">
              <a:avLst/>
            </a:prstGeom>
            <a:noFill/>
            <a:ln w="9525" algn="ctr">
              <a:solidFill>
                <a:schemeClr val="tx1"/>
              </a:solidFill>
              <a:round/>
              <a:headEnd/>
              <a:tailEnd/>
            </a:ln>
          </p:spPr>
        </p:cxnSp>
        <p:sp>
          <p:nvSpPr>
            <p:cNvPr id="25" name="TextBox 25"/>
            <p:cNvSpPr txBox="1">
              <a:spLocks noChangeArrowheads="1"/>
            </p:cNvSpPr>
            <p:nvPr/>
          </p:nvSpPr>
          <p:spPr bwMode="auto">
            <a:xfrm>
              <a:off x="1695450" y="2360613"/>
              <a:ext cx="274434" cy="277040"/>
            </a:xfrm>
            <a:prstGeom prst="rect">
              <a:avLst/>
            </a:prstGeom>
            <a:noFill/>
            <a:ln w="9525">
              <a:noFill/>
              <a:miter lim="800000"/>
              <a:headEnd/>
              <a:tailEnd/>
            </a:ln>
          </p:spPr>
          <p:txBody>
            <a:bodyPr wrap="none">
              <a:spAutoFit/>
            </a:bodyPr>
            <a:lstStyle/>
            <a:p>
              <a:r>
                <a:rPr lang="en-US" altLang="zh-CN" sz="1200">
                  <a:latin typeface="微软雅黑" panose="020B0503020204020204" pitchFamily="34" charset="-122"/>
                  <a:ea typeface="微软雅黑" panose="020B0503020204020204" pitchFamily="34" charset="-122"/>
                </a:rPr>
                <a:t>0</a:t>
              </a:r>
              <a:endParaRPr lang="zh-CN" altLang="en-US" sz="1200">
                <a:latin typeface="微软雅黑" panose="020B0503020204020204" pitchFamily="34" charset="-122"/>
                <a:ea typeface="微软雅黑" panose="020B0503020204020204" pitchFamily="34" charset="-122"/>
              </a:endParaRPr>
            </a:p>
          </p:txBody>
        </p:sp>
        <p:sp>
          <p:nvSpPr>
            <p:cNvPr id="26" name="TextBox 29"/>
            <p:cNvSpPr txBox="1">
              <a:spLocks noChangeArrowheads="1"/>
            </p:cNvSpPr>
            <p:nvPr/>
          </p:nvSpPr>
          <p:spPr bwMode="auto">
            <a:xfrm>
              <a:off x="7481888" y="2349500"/>
              <a:ext cx="364202" cy="277040"/>
            </a:xfrm>
            <a:prstGeom prst="rect">
              <a:avLst/>
            </a:prstGeom>
            <a:noFill/>
            <a:ln w="9525">
              <a:noFill/>
              <a:miter lim="800000"/>
              <a:headEnd/>
              <a:tailEnd/>
            </a:ln>
          </p:spPr>
          <p:txBody>
            <a:bodyPr wrap="none">
              <a:spAutoFit/>
            </a:bodyPr>
            <a:lstStyle/>
            <a:p>
              <a:r>
                <a:rPr lang="en-US" altLang="zh-CN" sz="1200" dirty="0">
                  <a:latin typeface="微软雅黑" panose="020B0503020204020204" pitchFamily="34" charset="-122"/>
                  <a:ea typeface="微软雅黑" panose="020B0503020204020204" pitchFamily="34" charset="-122"/>
                </a:rPr>
                <a:t>31</a:t>
              </a:r>
              <a:endParaRPr lang="zh-CN" altLang="en-US" sz="1200" dirty="0">
                <a:latin typeface="微软雅黑" panose="020B0503020204020204" pitchFamily="34" charset="-122"/>
                <a:ea typeface="微软雅黑" panose="020B0503020204020204" pitchFamily="34" charset="-122"/>
              </a:endParaRPr>
            </a:p>
          </p:txBody>
        </p:sp>
        <p:sp>
          <p:nvSpPr>
            <p:cNvPr id="27" name="TextBox 30"/>
            <p:cNvSpPr txBox="1">
              <a:spLocks noChangeArrowheads="1"/>
            </p:cNvSpPr>
            <p:nvPr/>
          </p:nvSpPr>
          <p:spPr bwMode="auto">
            <a:xfrm>
              <a:off x="4500563" y="2360613"/>
              <a:ext cx="364202" cy="277040"/>
            </a:xfrm>
            <a:prstGeom prst="rect">
              <a:avLst/>
            </a:prstGeom>
            <a:noFill/>
            <a:ln w="9525">
              <a:noFill/>
              <a:miter lim="800000"/>
              <a:headEnd/>
              <a:tailEnd/>
            </a:ln>
          </p:spPr>
          <p:txBody>
            <a:bodyPr wrap="none">
              <a:spAutoFit/>
            </a:bodyPr>
            <a:lstStyle/>
            <a:p>
              <a:r>
                <a:rPr lang="en-US" altLang="zh-CN" sz="1200" dirty="0">
                  <a:latin typeface="微软雅黑" panose="020B0503020204020204" pitchFamily="34" charset="-122"/>
                  <a:ea typeface="微软雅黑" panose="020B0503020204020204" pitchFamily="34" charset="-122"/>
                </a:rPr>
                <a:t>15</a:t>
              </a:r>
              <a:endParaRPr lang="zh-CN" altLang="en-US" sz="1200" dirty="0">
                <a:latin typeface="微软雅黑" panose="020B0503020204020204" pitchFamily="34" charset="-122"/>
                <a:ea typeface="微软雅黑" panose="020B0503020204020204" pitchFamily="34" charset="-122"/>
              </a:endParaRPr>
            </a:p>
          </p:txBody>
        </p:sp>
        <p:sp>
          <p:nvSpPr>
            <p:cNvPr id="28" name="矩形 27"/>
            <p:cNvSpPr/>
            <p:nvPr/>
          </p:nvSpPr>
          <p:spPr bwMode="auto">
            <a:xfrm>
              <a:off x="1979712" y="1575844"/>
              <a:ext cx="1603228" cy="557249"/>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anchor="ctr"/>
            <a:lstStyle/>
            <a:p>
              <a:pPr algn="ctr" defTabSz="784225">
                <a:lnSpc>
                  <a:spcPct val="120000"/>
                </a:lnSpc>
                <a:buClr>
                  <a:srgbClr val="990000"/>
                </a:buClr>
                <a:buSzPct val="85000"/>
                <a:defRPr/>
              </a:pPr>
              <a:r>
                <a:rPr lang="en-US" altLang="zh-CN" sz="1600" dirty="0">
                  <a:latin typeface="微软雅黑" panose="020B0503020204020204" pitchFamily="34" charset="-122"/>
                  <a:ea typeface="微软雅黑" panose="020B0503020204020204" pitchFamily="34" charset="-122"/>
                </a:rPr>
                <a:t>Ethernet_II</a:t>
              </a:r>
              <a:endParaRPr lang="zh-CN" altLang="en-US" sz="1600"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014790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97" y="188640"/>
            <a:ext cx="8229600" cy="504056"/>
          </a:xfrm>
        </p:spPr>
        <p:txBody>
          <a:bodyPr>
            <a:normAutofit fontScale="90000"/>
          </a:bodyPr>
          <a:lstStyle/>
          <a:p>
            <a:r>
              <a:rPr lang="en-US" sz="3600" dirty="0" smtClean="0"/>
              <a:t>ARP Process discovery of link-layer </a:t>
            </a:r>
            <a:r>
              <a:rPr lang="en-US" sz="3600" dirty="0" err="1" smtClean="0"/>
              <a:t>addr</a:t>
            </a:r>
            <a:endParaRPr lang="en-IN" sz="3600" dirty="0"/>
          </a:p>
        </p:txBody>
      </p:sp>
      <p:sp>
        <p:nvSpPr>
          <p:cNvPr id="3" name="Content Placeholder 2"/>
          <p:cNvSpPr>
            <a:spLocks noGrp="1"/>
          </p:cNvSpPr>
          <p:nvPr>
            <p:ph idx="1"/>
          </p:nvPr>
        </p:nvSpPr>
        <p:spPr>
          <a:xfrm>
            <a:off x="395536" y="4437112"/>
            <a:ext cx="7848872" cy="830578"/>
          </a:xfrm>
        </p:spPr>
        <p:txBody>
          <a:bodyPr>
            <a:noAutofit/>
          </a:bodyPr>
          <a:lstStyle/>
          <a:p>
            <a:r>
              <a:rPr lang="en-US" sz="2000" dirty="0" smtClean="0"/>
              <a:t>Host A wish to send datagram to host C but doesn’t know it link layer address, Host A hence broadcast the ARP packet</a:t>
            </a:r>
            <a:endParaRPr lang="en-IN" sz="2000" dirty="0"/>
          </a:p>
        </p:txBody>
      </p:sp>
      <p:grpSp>
        <p:nvGrpSpPr>
          <p:cNvPr id="24" name="Group 30"/>
          <p:cNvGrpSpPr>
            <a:grpSpLocks/>
          </p:cNvGrpSpPr>
          <p:nvPr/>
        </p:nvGrpSpPr>
        <p:grpSpPr bwMode="auto">
          <a:xfrm>
            <a:off x="1650685" y="1020013"/>
            <a:ext cx="5957718" cy="3106730"/>
            <a:chOff x="272756" y="1568450"/>
            <a:chExt cx="7936704" cy="4730963"/>
          </a:xfrm>
        </p:grpSpPr>
        <p:cxnSp>
          <p:nvCxnSpPr>
            <p:cNvPr id="25" name="直接连接符 45"/>
            <p:cNvCxnSpPr>
              <a:cxnSpLocks noChangeShapeType="1"/>
            </p:cNvCxnSpPr>
            <p:nvPr/>
          </p:nvCxnSpPr>
          <p:spPr bwMode="auto">
            <a:xfrm>
              <a:off x="4674850" y="2015808"/>
              <a:ext cx="0" cy="1150938"/>
            </a:xfrm>
            <a:prstGeom prst="line">
              <a:avLst/>
            </a:prstGeom>
            <a:noFill/>
            <a:ln w="28575" algn="ctr">
              <a:solidFill>
                <a:schemeClr val="tx1"/>
              </a:solidFill>
              <a:round/>
              <a:headEnd/>
              <a:tailEnd/>
            </a:ln>
          </p:spPr>
        </p:cxnSp>
        <p:cxnSp>
          <p:nvCxnSpPr>
            <p:cNvPr id="26" name="直接连接符 37"/>
            <p:cNvCxnSpPr>
              <a:cxnSpLocks noChangeShapeType="1"/>
            </p:cNvCxnSpPr>
            <p:nvPr/>
          </p:nvCxnSpPr>
          <p:spPr bwMode="auto">
            <a:xfrm>
              <a:off x="1805828" y="3367325"/>
              <a:ext cx="5184792" cy="0"/>
            </a:xfrm>
            <a:prstGeom prst="line">
              <a:avLst/>
            </a:prstGeom>
            <a:noFill/>
            <a:ln w="28575" algn="ctr">
              <a:solidFill>
                <a:schemeClr val="tx1"/>
              </a:solidFill>
              <a:round/>
              <a:headEnd/>
              <a:tailEnd/>
            </a:ln>
          </p:spPr>
        </p:cxnSp>
        <p:cxnSp>
          <p:nvCxnSpPr>
            <p:cNvPr id="27" name="直接箭头连接符 74"/>
            <p:cNvCxnSpPr>
              <a:cxnSpLocks noChangeShapeType="1"/>
            </p:cNvCxnSpPr>
            <p:nvPr/>
          </p:nvCxnSpPr>
          <p:spPr bwMode="auto">
            <a:xfrm flipV="1">
              <a:off x="4375363" y="2436168"/>
              <a:ext cx="0" cy="576264"/>
            </a:xfrm>
            <a:prstGeom prst="straightConnector1">
              <a:avLst/>
            </a:prstGeom>
            <a:noFill/>
            <a:ln w="25400" algn="ctr">
              <a:solidFill>
                <a:srgbClr val="C00000"/>
              </a:solidFill>
              <a:round/>
              <a:headEnd/>
              <a:tailEnd type="arrow" w="med" len="med"/>
            </a:ln>
          </p:spPr>
        </p:cxnSp>
        <p:sp>
          <p:nvSpPr>
            <p:cNvPr id="28" name="TextBox 8"/>
            <p:cNvSpPr txBox="1">
              <a:spLocks noChangeArrowheads="1"/>
            </p:cNvSpPr>
            <p:nvPr/>
          </p:nvSpPr>
          <p:spPr bwMode="auto">
            <a:xfrm>
              <a:off x="918012" y="2436168"/>
              <a:ext cx="683200" cy="277000"/>
            </a:xfrm>
            <a:prstGeom prst="rect">
              <a:avLst/>
            </a:prstGeom>
            <a:noFill/>
            <a:ln w="9525">
              <a:noFill/>
              <a:miter lim="800000"/>
              <a:headEnd/>
              <a:tailEnd/>
            </a:ln>
          </p:spPr>
          <p:txBody>
            <a:bodyPr wrap="none">
              <a:spAutoFit/>
            </a:bodyPr>
            <a:lstStyle/>
            <a:p>
              <a:r>
                <a:rPr lang="en-US" altLang="zh-CN" sz="1200" dirty="0">
                  <a:latin typeface="微软雅黑" panose="020B0503020204020204" pitchFamily="34" charset="-122"/>
                  <a:ea typeface="微软雅黑" panose="020B0503020204020204" pitchFamily="34" charset="-122"/>
                </a:rPr>
                <a:t>Host A</a:t>
              </a:r>
            </a:p>
          </p:txBody>
        </p:sp>
        <p:sp>
          <p:nvSpPr>
            <p:cNvPr id="29" name="TextBox 8"/>
            <p:cNvSpPr txBox="1">
              <a:spLocks noChangeArrowheads="1"/>
            </p:cNvSpPr>
            <p:nvPr/>
          </p:nvSpPr>
          <p:spPr bwMode="auto">
            <a:xfrm>
              <a:off x="7061197" y="2528500"/>
              <a:ext cx="676789" cy="277000"/>
            </a:xfrm>
            <a:prstGeom prst="rect">
              <a:avLst/>
            </a:prstGeom>
            <a:noFill/>
            <a:ln w="9525">
              <a:noFill/>
              <a:miter lim="800000"/>
              <a:headEnd/>
              <a:tailEnd/>
            </a:ln>
          </p:spPr>
          <p:txBody>
            <a:bodyPr wrap="none">
              <a:spAutoFit/>
            </a:bodyPr>
            <a:lstStyle/>
            <a:p>
              <a:r>
                <a:rPr lang="en-US" altLang="zh-CN" sz="1200" dirty="0">
                  <a:latin typeface="微软雅黑" panose="020B0503020204020204" pitchFamily="34" charset="-122"/>
                  <a:ea typeface="微软雅黑" panose="020B0503020204020204" pitchFamily="34" charset="-122"/>
                </a:rPr>
                <a:t>Host C</a:t>
              </a:r>
            </a:p>
          </p:txBody>
        </p:sp>
        <p:sp>
          <p:nvSpPr>
            <p:cNvPr id="30" name="TextBox 8"/>
            <p:cNvSpPr txBox="1">
              <a:spLocks noChangeArrowheads="1"/>
            </p:cNvSpPr>
            <p:nvPr/>
          </p:nvSpPr>
          <p:spPr bwMode="auto">
            <a:xfrm>
              <a:off x="4040176" y="1568450"/>
              <a:ext cx="670376" cy="276999"/>
            </a:xfrm>
            <a:prstGeom prst="rect">
              <a:avLst/>
            </a:prstGeom>
            <a:noFill/>
            <a:ln w="9525">
              <a:noFill/>
              <a:miter lim="800000"/>
              <a:headEnd/>
              <a:tailEnd/>
            </a:ln>
          </p:spPr>
          <p:txBody>
            <a:bodyPr wrap="none">
              <a:spAutoFit/>
            </a:bodyPr>
            <a:lstStyle/>
            <a:p>
              <a:r>
                <a:rPr lang="en-US" altLang="zh-CN" sz="1200">
                  <a:latin typeface="微软雅黑" panose="020B0503020204020204" pitchFamily="34" charset="-122"/>
                  <a:ea typeface="微软雅黑" panose="020B0503020204020204" pitchFamily="34" charset="-122"/>
                </a:rPr>
                <a:t>Host B</a:t>
              </a:r>
            </a:p>
          </p:txBody>
        </p:sp>
        <p:sp>
          <p:nvSpPr>
            <p:cNvPr id="31" name="TextBox 8"/>
            <p:cNvSpPr txBox="1">
              <a:spLocks noChangeArrowheads="1"/>
            </p:cNvSpPr>
            <p:nvPr/>
          </p:nvSpPr>
          <p:spPr bwMode="auto">
            <a:xfrm>
              <a:off x="6589721" y="3946781"/>
              <a:ext cx="1619739" cy="461666"/>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rPr>
                <a:t>10.0.0.3</a:t>
              </a:r>
            </a:p>
            <a:p>
              <a:pPr algn="ctr"/>
              <a:r>
                <a:rPr lang="en-US" altLang="zh-CN" sz="1200" dirty="0">
                  <a:latin typeface="微软雅黑" panose="020B0503020204020204" pitchFamily="34" charset="-122"/>
                  <a:ea typeface="微软雅黑" panose="020B0503020204020204" pitchFamily="34" charset="-122"/>
                </a:rPr>
                <a:t>00-01-02-03-04-CC</a:t>
              </a:r>
              <a:endParaRPr lang="zh-CN" altLang="en-US" sz="1200" dirty="0">
                <a:latin typeface="微软雅黑" panose="020B0503020204020204" pitchFamily="34" charset="-122"/>
                <a:ea typeface="微软雅黑" panose="020B0503020204020204" pitchFamily="34" charset="-122"/>
              </a:endParaRPr>
            </a:p>
          </p:txBody>
        </p:sp>
        <p:sp>
          <p:nvSpPr>
            <p:cNvPr id="32" name="TextBox 8"/>
            <p:cNvSpPr txBox="1">
              <a:spLocks noChangeArrowheads="1"/>
            </p:cNvSpPr>
            <p:nvPr/>
          </p:nvSpPr>
          <p:spPr bwMode="auto">
            <a:xfrm>
              <a:off x="272756" y="3751505"/>
              <a:ext cx="1636987" cy="461666"/>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rPr>
                <a:t>10.0.0.1</a:t>
              </a:r>
            </a:p>
            <a:p>
              <a:pPr algn="ctr"/>
              <a:r>
                <a:rPr lang="en-US" altLang="zh-CN" sz="1200" dirty="0">
                  <a:latin typeface="微软雅黑" panose="020B0503020204020204" pitchFamily="34" charset="-122"/>
                  <a:ea typeface="微软雅黑" panose="020B0503020204020204" pitchFamily="34" charset="-122"/>
                </a:rPr>
                <a:t>00-01-02-03-04-AA</a:t>
              </a:r>
              <a:endParaRPr lang="zh-CN" altLang="en-US" sz="1200" dirty="0">
                <a:latin typeface="微软雅黑" panose="020B0503020204020204" pitchFamily="34" charset="-122"/>
                <a:ea typeface="微软雅黑" panose="020B0503020204020204" pitchFamily="34" charset="-122"/>
              </a:endParaRPr>
            </a:p>
          </p:txBody>
        </p:sp>
        <p:sp>
          <p:nvSpPr>
            <p:cNvPr id="33" name="TextBox 8"/>
            <p:cNvSpPr txBox="1">
              <a:spLocks noChangeArrowheads="1"/>
            </p:cNvSpPr>
            <p:nvPr/>
          </p:nvSpPr>
          <p:spPr bwMode="auto">
            <a:xfrm>
              <a:off x="918013" y="4679951"/>
              <a:ext cx="1349714"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latin typeface="微软雅黑" panose="020B0503020204020204" pitchFamily="34" charset="-122"/>
                  <a:ea typeface="微软雅黑" panose="020B0503020204020204" pitchFamily="34" charset="-122"/>
                </a:rPr>
                <a:t>D.MAC</a:t>
              </a:r>
              <a:r>
                <a:rPr lang="en-US" altLang="zh-CN" sz="1600" dirty="0">
                  <a:solidFill>
                    <a:schemeClr val="bg1"/>
                  </a:solidFill>
                  <a:latin typeface="微软雅黑" panose="020B0503020204020204" pitchFamily="34" charset="-122"/>
                  <a:ea typeface="微软雅黑" panose="020B0503020204020204" pitchFamily="34" charset="-122"/>
                </a:rPr>
                <a:t>   </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4" name="TextBox 8"/>
            <p:cNvSpPr txBox="1">
              <a:spLocks noChangeArrowheads="1"/>
            </p:cNvSpPr>
            <p:nvPr/>
          </p:nvSpPr>
          <p:spPr bwMode="auto">
            <a:xfrm>
              <a:off x="2268520" y="4679951"/>
              <a:ext cx="1278613" cy="360363"/>
            </a:xfrm>
            <a:prstGeom prst="rect">
              <a:avLst/>
            </a:prstGeom>
            <a:solidFill>
              <a:srgbClr val="00669A"/>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solidFill>
                    <a:schemeClr val="bg1"/>
                  </a:solidFill>
                  <a:latin typeface="微软雅黑" panose="020B0503020204020204" pitchFamily="34" charset="-122"/>
                  <a:ea typeface="微软雅黑" panose="020B0503020204020204" pitchFamily="34" charset="-122"/>
                </a:rPr>
                <a:t>S.MAC   </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5" name="TextBox 8"/>
            <p:cNvSpPr txBox="1">
              <a:spLocks noChangeArrowheads="1"/>
            </p:cNvSpPr>
            <p:nvPr/>
          </p:nvSpPr>
          <p:spPr bwMode="auto">
            <a:xfrm>
              <a:off x="3547133" y="4679951"/>
              <a:ext cx="1511305" cy="360612"/>
            </a:xfrm>
            <a:prstGeom prst="rect">
              <a:avLst/>
            </a:prstGeom>
            <a:solidFill>
              <a:srgbClr val="74C2E1"/>
            </a:solidFill>
            <a:ln w="19050" cap="flat" cmpd="sng" algn="ctr">
              <a:solidFill>
                <a:schemeClr val="bg1">
                  <a:lumMod val="50000"/>
                </a:schemeClr>
              </a:solidFill>
              <a:prstDash val="solid"/>
              <a:round/>
              <a:headEnd type="none" w="med" len="med"/>
              <a:tailEnd type="none" w="med" len="med"/>
            </a:ln>
            <a:effectLst/>
            <a:scene3d>
              <a:camera prst="orthographicFront"/>
              <a:lightRig rig="threePt" dir="t"/>
            </a:scene3d>
            <a:sp3d>
              <a:bevelT w="38100" h="38100"/>
              <a:bevelB/>
            </a:sp3d>
          </p:spPr>
          <p:txBody>
            <a:bodyPr tIns="0" anchor="ctr"/>
            <a:lstStyle/>
            <a:p>
              <a:pPr algn="ctr" defTabSz="784225">
                <a:lnSpc>
                  <a:spcPct val="120000"/>
                </a:lnSpc>
                <a:buClr>
                  <a:srgbClr val="990000"/>
                </a:buClr>
                <a:buSzPct val="85000"/>
                <a:defRPr/>
              </a:pPr>
              <a:r>
                <a:rPr lang="en-US" altLang="zh-CN" sz="1600" dirty="0">
                  <a:latin typeface="微软雅黑" panose="020B0503020204020204" pitchFamily="34" charset="-122"/>
                  <a:ea typeface="微软雅黑" panose="020B0503020204020204" pitchFamily="34" charset="-122"/>
                </a:rPr>
                <a:t>ARP</a:t>
              </a:r>
              <a:endParaRPr lang="zh-CN" altLang="en-US" sz="1600" dirty="0">
                <a:latin typeface="微软雅黑" panose="020B0503020204020204" pitchFamily="34" charset="-122"/>
                <a:ea typeface="微软雅黑" panose="020B0503020204020204" pitchFamily="34" charset="-122"/>
              </a:endParaRPr>
            </a:p>
          </p:txBody>
        </p:sp>
        <p:cxnSp>
          <p:nvCxnSpPr>
            <p:cNvPr id="36" name="直接箭头连接符 29"/>
            <p:cNvCxnSpPr>
              <a:cxnSpLocks noChangeShapeType="1"/>
            </p:cNvCxnSpPr>
            <p:nvPr/>
          </p:nvCxnSpPr>
          <p:spPr bwMode="auto">
            <a:xfrm flipH="1">
              <a:off x="1908155" y="5140082"/>
              <a:ext cx="1588" cy="287338"/>
            </a:xfrm>
            <a:prstGeom prst="straightConnector1">
              <a:avLst/>
            </a:prstGeom>
            <a:noFill/>
            <a:ln w="25400" algn="ctr">
              <a:solidFill>
                <a:srgbClr val="C00000"/>
              </a:solidFill>
              <a:round/>
              <a:headEnd/>
              <a:tailEnd type="arrow" w="med" len="med"/>
            </a:ln>
          </p:spPr>
        </p:cxnSp>
        <p:cxnSp>
          <p:nvCxnSpPr>
            <p:cNvPr id="37" name="直接箭头连接符 29"/>
            <p:cNvCxnSpPr>
              <a:cxnSpLocks noChangeShapeType="1"/>
            </p:cNvCxnSpPr>
            <p:nvPr/>
          </p:nvCxnSpPr>
          <p:spPr bwMode="auto">
            <a:xfrm flipH="1">
              <a:off x="2700321" y="5040313"/>
              <a:ext cx="0" cy="604837"/>
            </a:xfrm>
            <a:prstGeom prst="straightConnector1">
              <a:avLst/>
            </a:prstGeom>
            <a:noFill/>
            <a:ln w="25400" algn="ctr">
              <a:solidFill>
                <a:srgbClr val="C00000"/>
              </a:solidFill>
              <a:round/>
              <a:headEnd/>
              <a:tailEnd type="arrow" w="med" len="med"/>
            </a:ln>
          </p:spPr>
        </p:cxnSp>
        <p:sp>
          <p:nvSpPr>
            <p:cNvPr id="38" name="TextBox 8"/>
            <p:cNvSpPr txBox="1">
              <a:spLocks noChangeArrowheads="1"/>
            </p:cNvSpPr>
            <p:nvPr/>
          </p:nvSpPr>
          <p:spPr bwMode="auto">
            <a:xfrm>
              <a:off x="3650771" y="5283750"/>
              <a:ext cx="2865913" cy="1015663"/>
            </a:xfrm>
            <a:prstGeom prst="rect">
              <a:avLst/>
            </a:prstGeom>
            <a:noFill/>
            <a:ln w="9525">
              <a:solidFill>
                <a:schemeClr val="bg1"/>
              </a:solidFill>
              <a:miter lim="800000"/>
              <a:headEnd/>
              <a:tailEnd/>
            </a:ln>
          </p:spPr>
          <p:txBody>
            <a:bodyPr wrap="none">
              <a:spAutoFit/>
            </a:bodyPr>
            <a:lstStyle/>
            <a:p>
              <a:pPr algn="l"/>
              <a:r>
                <a:rPr lang="en-US" altLang="zh-CN" sz="1200" dirty="0" err="1">
                  <a:latin typeface="微软雅黑" panose="020B0503020204020204" pitchFamily="34" charset="-122"/>
                  <a:ea typeface="微软雅黑" panose="020B0503020204020204" pitchFamily="34" charset="-122"/>
                </a:rPr>
                <a:t>Dest</a:t>
              </a:r>
              <a:r>
                <a:rPr lang="en-US" altLang="zh-CN" sz="1200" dirty="0">
                  <a:latin typeface="微软雅黑" panose="020B0503020204020204" pitchFamily="34" charset="-122"/>
                  <a:ea typeface="微软雅黑" panose="020B0503020204020204" pitchFamily="34" charset="-122"/>
                </a:rPr>
                <a:t>      IP: 10.0.0.3</a:t>
              </a:r>
            </a:p>
            <a:p>
              <a:pPr algn="l"/>
              <a:r>
                <a:rPr lang="en-US" altLang="zh-CN" sz="1200" dirty="0">
                  <a:latin typeface="微软雅黑" panose="020B0503020204020204" pitchFamily="34" charset="-122"/>
                  <a:ea typeface="微软雅黑" panose="020B0503020204020204" pitchFamily="34" charset="-122"/>
                </a:rPr>
                <a:t>Source  IP: 10.0.0.1</a:t>
              </a:r>
            </a:p>
            <a:p>
              <a:pPr algn="l"/>
              <a:r>
                <a:rPr lang="en-US" altLang="zh-CN" sz="1200" dirty="0" err="1">
                  <a:latin typeface="微软雅黑" panose="020B0503020204020204" pitchFamily="34" charset="-122"/>
                  <a:ea typeface="微软雅黑" panose="020B0503020204020204" pitchFamily="34" charset="-122"/>
                </a:rPr>
                <a:t>Dest</a:t>
              </a:r>
              <a:r>
                <a:rPr lang="en-US" altLang="zh-CN" sz="1200" dirty="0">
                  <a:latin typeface="微软雅黑" panose="020B0503020204020204" pitchFamily="34" charset="-122"/>
                  <a:ea typeface="微软雅黑" panose="020B0503020204020204" pitchFamily="34" charset="-122"/>
                </a:rPr>
                <a:t>      MAC</a:t>
              </a:r>
              <a:r>
                <a:rPr lang="en-US" altLang="zh-CN" sz="1200" dirty="0">
                  <a:solidFill>
                    <a:srgbClr val="FF0000"/>
                  </a:solidFill>
                  <a:latin typeface="微软雅黑" panose="020B0503020204020204" pitchFamily="34" charset="-122"/>
                  <a:ea typeface="微软雅黑" panose="020B0503020204020204" pitchFamily="34" charset="-122"/>
                </a:rPr>
                <a:t>: 00-00-00-00-00-00     </a:t>
              </a:r>
            </a:p>
            <a:p>
              <a:pPr algn="l"/>
              <a:r>
                <a:rPr lang="en-US" altLang="zh-CN" sz="1200" dirty="0">
                  <a:latin typeface="微软雅黑" panose="020B0503020204020204" pitchFamily="34" charset="-122"/>
                  <a:ea typeface="微软雅黑" panose="020B0503020204020204" pitchFamily="34" charset="-122"/>
                </a:rPr>
                <a:t>Source  MAC: 00-01-02-03-04-AA</a:t>
              </a:r>
            </a:p>
            <a:p>
              <a:pPr algn="l"/>
              <a:r>
                <a:rPr lang="en-US" altLang="zh-CN" sz="1200" dirty="0">
                  <a:latin typeface="微软雅黑" panose="020B0503020204020204" pitchFamily="34" charset="-122"/>
                  <a:ea typeface="微软雅黑" panose="020B0503020204020204" pitchFamily="34" charset="-122"/>
                </a:rPr>
                <a:t>Operation Code: </a:t>
              </a:r>
              <a:r>
                <a:rPr lang="en-US" altLang="zh-CN" sz="1200" dirty="0">
                  <a:solidFill>
                    <a:srgbClr val="FF0000"/>
                  </a:solidFill>
                  <a:latin typeface="微软雅黑" panose="020B0503020204020204" pitchFamily="34" charset="-122"/>
                  <a:ea typeface="微软雅黑" panose="020B0503020204020204" pitchFamily="34" charset="-122"/>
                </a:rPr>
                <a:t>Request</a:t>
              </a:r>
              <a:endParaRPr lang="zh-CN" altLang="en-US" sz="1200" dirty="0">
                <a:solidFill>
                  <a:srgbClr val="FF0000"/>
                </a:solidFill>
                <a:latin typeface="微软雅黑" panose="020B0503020204020204" pitchFamily="34" charset="-122"/>
                <a:ea typeface="微软雅黑" panose="020B0503020204020204" pitchFamily="34" charset="-122"/>
              </a:endParaRPr>
            </a:p>
          </p:txBody>
        </p:sp>
        <p:cxnSp>
          <p:nvCxnSpPr>
            <p:cNvPr id="39" name="直接箭头连接符 29"/>
            <p:cNvCxnSpPr>
              <a:cxnSpLocks noChangeShapeType="1"/>
            </p:cNvCxnSpPr>
            <p:nvPr/>
          </p:nvCxnSpPr>
          <p:spPr bwMode="auto">
            <a:xfrm>
              <a:off x="2339957" y="3633788"/>
              <a:ext cx="1223967" cy="0"/>
            </a:xfrm>
            <a:prstGeom prst="straightConnector1">
              <a:avLst/>
            </a:prstGeom>
            <a:noFill/>
            <a:ln w="25400" algn="ctr">
              <a:solidFill>
                <a:srgbClr val="C00000"/>
              </a:solidFill>
              <a:round/>
              <a:headEnd/>
              <a:tailEnd type="arrow" w="med" len="med"/>
            </a:ln>
          </p:spPr>
        </p:cxnSp>
        <p:cxnSp>
          <p:nvCxnSpPr>
            <p:cNvPr id="40" name="直接箭头连接符 29"/>
            <p:cNvCxnSpPr>
              <a:cxnSpLocks noChangeShapeType="1"/>
            </p:cNvCxnSpPr>
            <p:nvPr/>
          </p:nvCxnSpPr>
          <p:spPr bwMode="auto">
            <a:xfrm>
              <a:off x="5292717" y="3644900"/>
              <a:ext cx="1223967" cy="0"/>
            </a:xfrm>
            <a:prstGeom prst="straightConnector1">
              <a:avLst/>
            </a:prstGeom>
            <a:noFill/>
            <a:ln w="25400" algn="ctr">
              <a:solidFill>
                <a:srgbClr val="C00000"/>
              </a:solidFill>
              <a:round/>
              <a:headEnd/>
              <a:tailEnd type="arrow" w="med" len="med"/>
            </a:ln>
          </p:spPr>
        </p:cxnSp>
        <p:sp>
          <p:nvSpPr>
            <p:cNvPr id="41" name="TextBox 8"/>
            <p:cNvSpPr txBox="1">
              <a:spLocks noChangeArrowheads="1"/>
            </p:cNvSpPr>
            <p:nvPr/>
          </p:nvSpPr>
          <p:spPr bwMode="auto">
            <a:xfrm>
              <a:off x="272756" y="5313908"/>
              <a:ext cx="2173586" cy="421817"/>
            </a:xfrm>
            <a:prstGeom prst="rect">
              <a:avLst/>
            </a:prstGeom>
            <a:noFill/>
            <a:ln w="9525">
              <a:noFill/>
              <a:miter lim="800000"/>
              <a:headEnd/>
              <a:tailEnd/>
            </a:ln>
          </p:spPr>
          <p:txBody>
            <a:bodyPr wrap="square">
              <a:spAutoFit/>
            </a:bodyPr>
            <a:lstStyle/>
            <a:p>
              <a:r>
                <a:rPr lang="en-US" altLang="zh-CN" sz="1200" dirty="0">
                  <a:latin typeface="微软雅黑" panose="020B0503020204020204" pitchFamily="34" charset="-122"/>
                  <a:ea typeface="微软雅黑" panose="020B0503020204020204" pitchFamily="34" charset="-122"/>
                </a:rPr>
                <a:t>FF-FF-FF-FF-FF-FF</a:t>
              </a:r>
              <a:endParaRPr lang="zh-CN" altLang="en-US" sz="1200" dirty="0">
                <a:latin typeface="微软雅黑" panose="020B0503020204020204" pitchFamily="34" charset="-122"/>
                <a:ea typeface="微软雅黑" panose="020B0503020204020204" pitchFamily="34" charset="-122"/>
              </a:endParaRPr>
            </a:p>
          </p:txBody>
        </p:sp>
        <p:sp>
          <p:nvSpPr>
            <p:cNvPr id="42" name="TextBox 8"/>
            <p:cNvSpPr txBox="1">
              <a:spLocks noChangeArrowheads="1"/>
            </p:cNvSpPr>
            <p:nvPr/>
          </p:nvSpPr>
          <p:spPr bwMode="auto">
            <a:xfrm>
              <a:off x="1459955" y="5661248"/>
              <a:ext cx="1816523" cy="276999"/>
            </a:xfrm>
            <a:prstGeom prst="rect">
              <a:avLst/>
            </a:prstGeom>
            <a:noFill/>
            <a:ln w="9525">
              <a:noFill/>
              <a:miter lim="800000"/>
              <a:headEnd/>
              <a:tailEnd/>
            </a:ln>
          </p:spPr>
          <p:txBody>
            <a:bodyPr wrap="none">
              <a:spAutoFit/>
            </a:bodyPr>
            <a:lstStyle/>
            <a:p>
              <a:r>
                <a:rPr lang="en-US" altLang="zh-CN" sz="1200">
                  <a:latin typeface="微软雅黑" panose="020B0503020204020204" pitchFamily="34" charset="-122"/>
                  <a:ea typeface="微软雅黑" panose="020B0503020204020204" pitchFamily="34" charset="-122"/>
                </a:rPr>
                <a:t>00-01-02-03-04-AA    </a:t>
              </a:r>
              <a:endParaRPr lang="zh-CN" altLang="en-US" sz="1200">
                <a:latin typeface="微软雅黑" panose="020B0503020204020204" pitchFamily="34" charset="-122"/>
                <a:ea typeface="微软雅黑" panose="020B0503020204020204" pitchFamily="34" charset="-122"/>
              </a:endParaRPr>
            </a:p>
          </p:txBody>
        </p:sp>
        <p:sp>
          <p:nvSpPr>
            <p:cNvPr id="43" name="TextBox 8"/>
            <p:cNvSpPr txBox="1">
              <a:spLocks noChangeArrowheads="1"/>
            </p:cNvSpPr>
            <p:nvPr/>
          </p:nvSpPr>
          <p:spPr bwMode="auto">
            <a:xfrm>
              <a:off x="4993029" y="2482333"/>
              <a:ext cx="1611339" cy="461666"/>
            </a:xfrm>
            <a:prstGeom prst="rect">
              <a:avLst/>
            </a:prstGeom>
            <a:noFill/>
            <a:ln w="9525">
              <a:noFill/>
              <a:miter lim="800000"/>
              <a:headEnd/>
              <a:tailEnd/>
            </a:ln>
          </p:spPr>
          <p:txBody>
            <a:bodyPr wrap="none">
              <a:spAutoFit/>
            </a:bodyPr>
            <a:lstStyle/>
            <a:p>
              <a:pPr algn="ctr"/>
              <a:r>
                <a:rPr lang="en-US" altLang="zh-CN" sz="1200" dirty="0">
                  <a:latin typeface="微软雅黑" panose="020B0503020204020204" pitchFamily="34" charset="-122"/>
                  <a:ea typeface="微软雅黑" panose="020B0503020204020204" pitchFamily="34" charset="-122"/>
                  <a:cs typeface="Arial" charset="0"/>
                </a:rPr>
                <a:t>10.0.0.2</a:t>
              </a:r>
            </a:p>
            <a:p>
              <a:pPr algn="ctr"/>
              <a:r>
                <a:rPr lang="en-US" altLang="zh-CN" sz="1200" dirty="0">
                  <a:latin typeface="微软雅黑" panose="020B0503020204020204" pitchFamily="34" charset="-122"/>
                  <a:ea typeface="微软雅黑" panose="020B0503020204020204" pitchFamily="34" charset="-122"/>
                  <a:cs typeface="Arial" charset="0"/>
                </a:rPr>
                <a:t>00-01-02-03-04-BB</a:t>
              </a:r>
              <a:endParaRPr lang="zh-CN" altLang="en-US" sz="1200" dirty="0">
                <a:latin typeface="微软雅黑" panose="020B0503020204020204" pitchFamily="34" charset="-122"/>
                <a:ea typeface="微软雅黑" panose="020B0503020204020204" pitchFamily="34" charset="-122"/>
                <a:cs typeface="Arial" charset="0"/>
              </a:endParaRPr>
            </a:p>
          </p:txBody>
        </p:sp>
      </p:grpSp>
      <p:pic>
        <p:nvPicPr>
          <p:cNvPr id="44" name="图片 29" descr="PC.png"/>
          <p:cNvPicPr>
            <a:picLocks noChangeAspect="1"/>
          </p:cNvPicPr>
          <p:nvPr/>
        </p:nvPicPr>
        <p:blipFill>
          <a:blip r:embed="rId2" cstate="print"/>
          <a:stretch>
            <a:fillRect/>
          </a:stretch>
        </p:blipFill>
        <p:spPr>
          <a:xfrm>
            <a:off x="2232322" y="1846224"/>
            <a:ext cx="765032" cy="587543"/>
          </a:xfrm>
          <a:prstGeom prst="rect">
            <a:avLst/>
          </a:prstGeom>
        </p:spPr>
      </p:pic>
      <p:pic>
        <p:nvPicPr>
          <p:cNvPr id="45" name="图片 30" descr="PC.png"/>
          <p:cNvPicPr>
            <a:picLocks noChangeAspect="1"/>
          </p:cNvPicPr>
          <p:nvPr/>
        </p:nvPicPr>
        <p:blipFill>
          <a:blip r:embed="rId2" cstate="print"/>
          <a:stretch>
            <a:fillRect/>
          </a:stretch>
        </p:blipFill>
        <p:spPr>
          <a:xfrm>
            <a:off x="4534660" y="726241"/>
            <a:ext cx="765032" cy="587543"/>
          </a:xfrm>
          <a:prstGeom prst="rect">
            <a:avLst/>
          </a:prstGeom>
        </p:spPr>
      </p:pic>
      <p:pic>
        <p:nvPicPr>
          <p:cNvPr id="46" name="图片 31" descr="PC.png"/>
          <p:cNvPicPr>
            <a:picLocks noChangeAspect="1"/>
          </p:cNvPicPr>
          <p:nvPr/>
        </p:nvPicPr>
        <p:blipFill>
          <a:blip r:embed="rId2" cstate="print"/>
          <a:stretch>
            <a:fillRect/>
          </a:stretch>
        </p:blipFill>
        <p:spPr>
          <a:xfrm>
            <a:off x="6617955" y="1931935"/>
            <a:ext cx="765032" cy="587543"/>
          </a:xfrm>
          <a:prstGeom prst="rect">
            <a:avLst/>
          </a:prstGeom>
        </p:spPr>
      </p:pic>
      <p:pic>
        <p:nvPicPr>
          <p:cNvPr id="47" name="图片 32" descr="接入交换机.png"/>
          <p:cNvPicPr>
            <a:picLocks noChangeAspect="1"/>
          </p:cNvPicPr>
          <p:nvPr/>
        </p:nvPicPr>
        <p:blipFill>
          <a:blip r:embed="rId3" cstate="print"/>
          <a:stretch>
            <a:fillRect/>
          </a:stretch>
        </p:blipFill>
        <p:spPr>
          <a:xfrm>
            <a:off x="4701445" y="2063319"/>
            <a:ext cx="662258" cy="541847"/>
          </a:xfrm>
          <a:prstGeom prst="rect">
            <a:avLst/>
          </a:prstGeom>
        </p:spPr>
      </p:pic>
      <p:graphicFrame>
        <p:nvGraphicFramePr>
          <p:cNvPr id="48" name="Table 47"/>
          <p:cNvGraphicFramePr>
            <a:graphicFrameLocks noGrp="1"/>
          </p:cNvGraphicFramePr>
          <p:nvPr>
            <p:extLst>
              <p:ext uri="{D42A27DB-BD31-4B8C-83A1-F6EECF244321}">
                <p14:modId xmlns:p14="http://schemas.microsoft.com/office/powerpoint/2010/main" val="3588752923"/>
              </p:ext>
            </p:extLst>
          </p:nvPr>
        </p:nvGraphicFramePr>
        <p:xfrm>
          <a:off x="2000526" y="5085184"/>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IP Address</a:t>
                      </a:r>
                      <a:endParaRPr lang="en-IN" dirty="0"/>
                    </a:p>
                  </a:txBody>
                  <a:tcPr/>
                </a:tc>
                <a:tc>
                  <a:txBody>
                    <a:bodyPr/>
                    <a:lstStyle/>
                    <a:p>
                      <a:r>
                        <a:rPr lang="en-US" dirty="0" smtClean="0"/>
                        <a:t>Link Layer Address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rPr>
                        <a:t>10.0.0.1</a:t>
                      </a:r>
                    </a:p>
                  </a:txBody>
                  <a:tcPr/>
                </a:tc>
                <a:tc>
                  <a:txBody>
                    <a:bodyPr/>
                    <a:lstStyle/>
                    <a:p>
                      <a:r>
                        <a:rPr lang="en-US" altLang="zh-CN" sz="1800" dirty="0" smtClean="0">
                          <a:latin typeface="+mn-ea"/>
                          <a:ea typeface="+mn-ea"/>
                        </a:rPr>
                        <a:t>00-01-02-03-04</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cs typeface="Arial" charset="0"/>
                        </a:rPr>
                        <a:t>10.0.0.2</a:t>
                      </a:r>
                    </a:p>
                  </a:txBody>
                  <a:tcPr/>
                </a:tc>
                <a:tc>
                  <a:txBody>
                    <a:bodyPr/>
                    <a:lstStyle/>
                    <a:p>
                      <a:r>
                        <a:rPr lang="en-US" altLang="zh-CN" sz="1800" dirty="0" smtClean="0">
                          <a:latin typeface="+mn-ea"/>
                          <a:ea typeface="+mn-ea"/>
                          <a:cs typeface="Arial" charset="0"/>
                        </a:rPr>
                        <a:t>00-01-02-03-04-B</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rPr>
                        <a:t>10.0.0.3</a:t>
                      </a:r>
                    </a:p>
                  </a:txBody>
                  <a:tcPr/>
                </a:tc>
                <a:tc>
                  <a:txBody>
                    <a:bodyPr/>
                    <a:lstStyle/>
                    <a:p>
                      <a:r>
                        <a:rPr lang="en-US" altLang="zh-CN" sz="1800" dirty="0" smtClean="0">
                          <a:latin typeface="+mn-ea"/>
                          <a:ea typeface="+mn-ea"/>
                        </a:rPr>
                        <a:t>?? </a:t>
                      </a:r>
                      <a:r>
                        <a:rPr lang="en-US" altLang="zh-CN" sz="1800" dirty="0" smtClean="0">
                          <a:solidFill>
                            <a:srgbClr val="FF0000"/>
                          </a:solidFill>
                          <a:latin typeface="微软雅黑" panose="020B0503020204020204" pitchFamily="34" charset="-122"/>
                          <a:ea typeface="微软雅黑" panose="020B0503020204020204" pitchFamily="34" charset="-122"/>
                        </a:rPr>
                        <a:t>00-00-00-00-00-00</a:t>
                      </a:r>
                      <a:endParaRPr lang="en-IN" dirty="0"/>
                    </a:p>
                  </a:txBody>
                  <a:tcPr/>
                </a:tc>
              </a:tr>
            </a:tbl>
          </a:graphicData>
        </a:graphic>
      </p:graphicFrame>
    </p:spTree>
    <p:extLst>
      <p:ext uri="{BB962C8B-B14F-4D97-AF65-F5344CB8AC3E}">
        <p14:creationId xmlns:p14="http://schemas.microsoft.com/office/powerpoint/2010/main" val="284726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 Reply process</a:t>
            </a:r>
            <a:endParaRPr lang="en-IN" dirty="0"/>
          </a:p>
        </p:txBody>
      </p:sp>
      <p:sp>
        <p:nvSpPr>
          <p:cNvPr id="3" name="Content Placeholder 2"/>
          <p:cNvSpPr>
            <a:spLocks noGrp="1"/>
          </p:cNvSpPr>
          <p:nvPr>
            <p:ph idx="1"/>
          </p:nvPr>
        </p:nvSpPr>
        <p:spPr>
          <a:xfrm>
            <a:off x="457200" y="4509121"/>
            <a:ext cx="8229600" cy="648072"/>
          </a:xfrm>
        </p:spPr>
        <p:txBody>
          <a:bodyPr>
            <a:normAutofit fontScale="70000" lnSpcReduction="20000"/>
          </a:bodyPr>
          <a:lstStyle/>
          <a:p>
            <a:r>
              <a:rPr lang="en-US" dirty="0" smtClean="0"/>
              <a:t>Host A will update its ARP table mapping the IP address to link-layer address</a:t>
            </a:r>
            <a:endParaRPr lang="en-IN" dirty="0"/>
          </a:p>
        </p:txBody>
      </p:sp>
      <p:grpSp>
        <p:nvGrpSpPr>
          <p:cNvPr id="4" name="Group 20"/>
          <p:cNvGrpSpPr>
            <a:grpSpLocks/>
          </p:cNvGrpSpPr>
          <p:nvPr/>
        </p:nvGrpSpPr>
        <p:grpSpPr bwMode="auto">
          <a:xfrm>
            <a:off x="2555776" y="1459119"/>
            <a:ext cx="5420285" cy="2324837"/>
            <a:chOff x="865188" y="1426506"/>
            <a:chExt cx="7175989" cy="3175359"/>
          </a:xfrm>
        </p:grpSpPr>
        <p:cxnSp>
          <p:nvCxnSpPr>
            <p:cNvPr id="5" name="直接连接符 45"/>
            <p:cNvCxnSpPr>
              <a:cxnSpLocks noChangeShapeType="1"/>
            </p:cNvCxnSpPr>
            <p:nvPr/>
          </p:nvCxnSpPr>
          <p:spPr bwMode="auto">
            <a:xfrm>
              <a:off x="4284663" y="2276475"/>
              <a:ext cx="0" cy="1152525"/>
            </a:xfrm>
            <a:prstGeom prst="line">
              <a:avLst/>
            </a:prstGeom>
            <a:noFill/>
            <a:ln w="28575" algn="ctr">
              <a:solidFill>
                <a:schemeClr val="tx1"/>
              </a:solidFill>
              <a:round/>
              <a:headEnd/>
              <a:tailEnd/>
            </a:ln>
          </p:spPr>
        </p:cxnSp>
        <p:cxnSp>
          <p:nvCxnSpPr>
            <p:cNvPr id="6" name="直接连接符 37"/>
            <p:cNvCxnSpPr>
              <a:cxnSpLocks noChangeShapeType="1"/>
            </p:cNvCxnSpPr>
            <p:nvPr/>
          </p:nvCxnSpPr>
          <p:spPr bwMode="auto">
            <a:xfrm>
              <a:off x="1908175" y="3789363"/>
              <a:ext cx="5184775" cy="0"/>
            </a:xfrm>
            <a:prstGeom prst="line">
              <a:avLst/>
            </a:prstGeom>
            <a:noFill/>
            <a:ln w="28575" algn="ctr">
              <a:solidFill>
                <a:schemeClr val="tx1"/>
              </a:solidFill>
              <a:round/>
              <a:headEnd/>
              <a:tailEnd/>
            </a:ln>
          </p:spPr>
        </p:cxnSp>
        <p:sp>
          <p:nvSpPr>
            <p:cNvPr id="7" name="TextBox 8"/>
            <p:cNvSpPr txBox="1">
              <a:spLocks noChangeArrowheads="1"/>
            </p:cNvSpPr>
            <p:nvPr/>
          </p:nvSpPr>
          <p:spPr bwMode="auto">
            <a:xfrm>
              <a:off x="1039525" y="2852737"/>
              <a:ext cx="683200" cy="276999"/>
            </a:xfrm>
            <a:prstGeom prst="rect">
              <a:avLst/>
            </a:prstGeom>
            <a:noFill/>
            <a:ln w="9525">
              <a:noFill/>
              <a:miter lim="800000"/>
              <a:headEnd/>
              <a:tailEnd/>
            </a:ln>
          </p:spPr>
          <p:txBody>
            <a:bodyPr wrap="none">
              <a:spAutoFit/>
            </a:bodyPr>
            <a:lstStyle/>
            <a:p>
              <a:r>
                <a:rPr lang="en-US" altLang="zh-CN" sz="1200" dirty="0">
                  <a:latin typeface="+mn-ea"/>
                  <a:ea typeface="+mn-ea"/>
                </a:rPr>
                <a:t>Host A</a:t>
              </a:r>
            </a:p>
          </p:txBody>
        </p:sp>
        <p:sp>
          <p:nvSpPr>
            <p:cNvPr id="8" name="TextBox 8"/>
            <p:cNvSpPr txBox="1">
              <a:spLocks noChangeArrowheads="1"/>
            </p:cNvSpPr>
            <p:nvPr/>
          </p:nvSpPr>
          <p:spPr bwMode="auto">
            <a:xfrm>
              <a:off x="6892912" y="2746091"/>
              <a:ext cx="676789" cy="276999"/>
            </a:xfrm>
            <a:prstGeom prst="rect">
              <a:avLst/>
            </a:prstGeom>
            <a:noFill/>
            <a:ln w="9525">
              <a:noFill/>
              <a:miter lim="800000"/>
              <a:headEnd/>
              <a:tailEnd/>
            </a:ln>
          </p:spPr>
          <p:txBody>
            <a:bodyPr wrap="none">
              <a:spAutoFit/>
            </a:bodyPr>
            <a:lstStyle/>
            <a:p>
              <a:r>
                <a:rPr lang="en-US" altLang="zh-CN" sz="1200">
                  <a:latin typeface="+mn-ea"/>
                  <a:ea typeface="+mn-ea"/>
                </a:rPr>
                <a:t>Host C</a:t>
              </a:r>
            </a:p>
          </p:txBody>
        </p:sp>
        <p:sp>
          <p:nvSpPr>
            <p:cNvPr id="9" name="TextBox 8"/>
            <p:cNvSpPr txBox="1">
              <a:spLocks noChangeArrowheads="1"/>
            </p:cNvSpPr>
            <p:nvPr/>
          </p:nvSpPr>
          <p:spPr bwMode="auto">
            <a:xfrm>
              <a:off x="4165374" y="1426506"/>
              <a:ext cx="670376" cy="276999"/>
            </a:xfrm>
            <a:prstGeom prst="rect">
              <a:avLst/>
            </a:prstGeom>
            <a:noFill/>
            <a:ln w="9525">
              <a:noFill/>
              <a:miter lim="800000"/>
              <a:headEnd/>
              <a:tailEnd/>
            </a:ln>
          </p:spPr>
          <p:txBody>
            <a:bodyPr wrap="none">
              <a:spAutoFit/>
            </a:bodyPr>
            <a:lstStyle/>
            <a:p>
              <a:r>
                <a:rPr lang="en-US" altLang="zh-CN" sz="1200" dirty="0">
                  <a:latin typeface="+mn-ea"/>
                  <a:ea typeface="+mn-ea"/>
                </a:rPr>
                <a:t>Host B</a:t>
              </a:r>
            </a:p>
          </p:txBody>
        </p:sp>
        <p:sp>
          <p:nvSpPr>
            <p:cNvPr id="10" name="TextBox 8"/>
            <p:cNvSpPr txBox="1">
              <a:spLocks noChangeArrowheads="1"/>
            </p:cNvSpPr>
            <p:nvPr/>
          </p:nvSpPr>
          <p:spPr bwMode="auto">
            <a:xfrm>
              <a:off x="6421438" y="4140200"/>
              <a:ext cx="1619739" cy="461665"/>
            </a:xfrm>
            <a:prstGeom prst="rect">
              <a:avLst/>
            </a:prstGeom>
            <a:noFill/>
            <a:ln w="9525">
              <a:noFill/>
              <a:miter lim="800000"/>
              <a:headEnd/>
              <a:tailEnd/>
            </a:ln>
          </p:spPr>
          <p:txBody>
            <a:bodyPr wrap="none">
              <a:spAutoFit/>
            </a:bodyPr>
            <a:lstStyle/>
            <a:p>
              <a:pPr algn="ctr"/>
              <a:r>
                <a:rPr lang="en-US" altLang="zh-CN" sz="1200" dirty="0">
                  <a:latin typeface="+mn-ea"/>
                  <a:ea typeface="+mn-ea"/>
                </a:rPr>
                <a:t>10.0.0.3</a:t>
              </a:r>
            </a:p>
            <a:p>
              <a:pPr algn="ctr"/>
              <a:r>
                <a:rPr lang="en-US" altLang="zh-CN" sz="1200" dirty="0">
                  <a:latin typeface="+mn-ea"/>
                  <a:ea typeface="+mn-ea"/>
                </a:rPr>
                <a:t>00-01-02-03-04-CC</a:t>
              </a:r>
              <a:endParaRPr lang="zh-CN" altLang="en-US" sz="1200" dirty="0">
                <a:latin typeface="+mn-ea"/>
                <a:ea typeface="+mn-ea"/>
              </a:endParaRPr>
            </a:p>
          </p:txBody>
        </p:sp>
        <p:sp>
          <p:nvSpPr>
            <p:cNvPr id="11" name="TextBox 8"/>
            <p:cNvSpPr txBox="1">
              <a:spLocks noChangeArrowheads="1"/>
            </p:cNvSpPr>
            <p:nvPr/>
          </p:nvSpPr>
          <p:spPr bwMode="auto">
            <a:xfrm>
              <a:off x="865188" y="4140200"/>
              <a:ext cx="1636987" cy="461665"/>
            </a:xfrm>
            <a:prstGeom prst="rect">
              <a:avLst/>
            </a:prstGeom>
            <a:noFill/>
            <a:ln w="9525">
              <a:noFill/>
              <a:miter lim="800000"/>
              <a:headEnd/>
              <a:tailEnd/>
            </a:ln>
          </p:spPr>
          <p:txBody>
            <a:bodyPr wrap="none">
              <a:spAutoFit/>
            </a:bodyPr>
            <a:lstStyle/>
            <a:p>
              <a:pPr algn="ctr"/>
              <a:r>
                <a:rPr lang="en-US" altLang="zh-CN" sz="1200" dirty="0">
                  <a:latin typeface="+mn-ea"/>
                  <a:ea typeface="+mn-ea"/>
                </a:rPr>
                <a:t>10.0.0.1</a:t>
              </a:r>
            </a:p>
            <a:p>
              <a:pPr algn="ctr"/>
              <a:r>
                <a:rPr lang="en-US" altLang="zh-CN" sz="1200" dirty="0">
                  <a:latin typeface="+mn-ea"/>
                  <a:ea typeface="+mn-ea"/>
                </a:rPr>
                <a:t>00-01-02-03-04-AA</a:t>
              </a:r>
              <a:endParaRPr lang="zh-CN" altLang="en-US" sz="1200" dirty="0">
                <a:latin typeface="+mn-ea"/>
                <a:ea typeface="+mn-ea"/>
              </a:endParaRPr>
            </a:p>
          </p:txBody>
        </p:sp>
        <p:cxnSp>
          <p:nvCxnSpPr>
            <p:cNvPr id="12" name="直接箭头连接符 29"/>
            <p:cNvCxnSpPr>
              <a:cxnSpLocks noChangeShapeType="1"/>
            </p:cNvCxnSpPr>
            <p:nvPr/>
          </p:nvCxnSpPr>
          <p:spPr bwMode="auto">
            <a:xfrm flipH="1">
              <a:off x="2339975" y="3573463"/>
              <a:ext cx="1295400" cy="0"/>
            </a:xfrm>
            <a:prstGeom prst="straightConnector1">
              <a:avLst/>
            </a:prstGeom>
            <a:noFill/>
            <a:ln w="25400" algn="ctr">
              <a:solidFill>
                <a:srgbClr val="C00000"/>
              </a:solidFill>
              <a:round/>
              <a:headEnd/>
              <a:tailEnd type="arrow" w="med" len="med"/>
            </a:ln>
          </p:spPr>
        </p:cxnSp>
        <p:cxnSp>
          <p:nvCxnSpPr>
            <p:cNvPr id="13" name="直接箭头连接符 29"/>
            <p:cNvCxnSpPr>
              <a:cxnSpLocks noChangeShapeType="1"/>
            </p:cNvCxnSpPr>
            <p:nvPr/>
          </p:nvCxnSpPr>
          <p:spPr bwMode="auto">
            <a:xfrm flipH="1">
              <a:off x="5076825" y="3573463"/>
              <a:ext cx="1295400" cy="0"/>
            </a:xfrm>
            <a:prstGeom prst="straightConnector1">
              <a:avLst/>
            </a:prstGeom>
            <a:noFill/>
            <a:ln w="25400" algn="ctr">
              <a:solidFill>
                <a:srgbClr val="C00000"/>
              </a:solidFill>
              <a:round/>
              <a:headEnd/>
              <a:tailEnd type="arrow" w="med" len="med"/>
            </a:ln>
          </p:spPr>
        </p:cxnSp>
        <p:sp>
          <p:nvSpPr>
            <p:cNvPr id="14" name="TextBox 8"/>
            <p:cNvSpPr txBox="1">
              <a:spLocks noChangeArrowheads="1"/>
            </p:cNvSpPr>
            <p:nvPr/>
          </p:nvSpPr>
          <p:spPr bwMode="auto">
            <a:xfrm>
              <a:off x="4481176" y="2746091"/>
              <a:ext cx="1611339" cy="461665"/>
            </a:xfrm>
            <a:prstGeom prst="rect">
              <a:avLst/>
            </a:prstGeom>
            <a:noFill/>
            <a:ln w="9525">
              <a:noFill/>
              <a:miter lim="800000"/>
              <a:headEnd/>
              <a:tailEnd/>
            </a:ln>
          </p:spPr>
          <p:txBody>
            <a:bodyPr wrap="none">
              <a:spAutoFit/>
            </a:bodyPr>
            <a:lstStyle/>
            <a:p>
              <a:pPr algn="ctr"/>
              <a:r>
                <a:rPr lang="en-US" altLang="zh-CN" sz="1200" dirty="0">
                  <a:latin typeface="+mn-ea"/>
                  <a:ea typeface="+mn-ea"/>
                  <a:cs typeface="Arial" charset="0"/>
                </a:rPr>
                <a:t>10.0.0.2</a:t>
              </a:r>
            </a:p>
            <a:p>
              <a:pPr algn="ctr"/>
              <a:r>
                <a:rPr lang="en-US" altLang="zh-CN" sz="1200" dirty="0">
                  <a:latin typeface="+mn-ea"/>
                  <a:ea typeface="+mn-ea"/>
                  <a:cs typeface="Arial" charset="0"/>
                </a:rPr>
                <a:t>00-01-02-03-04-BB</a:t>
              </a:r>
              <a:endParaRPr lang="zh-CN" altLang="en-US" sz="1200" dirty="0">
                <a:latin typeface="+mn-ea"/>
                <a:ea typeface="+mn-ea"/>
                <a:cs typeface="Arial" charset="0"/>
              </a:endParaRPr>
            </a:p>
          </p:txBody>
        </p:sp>
      </p:grpSp>
      <p:pic>
        <p:nvPicPr>
          <p:cNvPr id="15" name="图片 22" descr="PC.png"/>
          <p:cNvPicPr>
            <a:picLocks noChangeAspect="1"/>
          </p:cNvPicPr>
          <p:nvPr/>
        </p:nvPicPr>
        <p:blipFill>
          <a:blip r:embed="rId2" cstate="print"/>
          <a:stretch>
            <a:fillRect/>
          </a:stretch>
        </p:blipFill>
        <p:spPr>
          <a:xfrm>
            <a:off x="2560637" y="2767809"/>
            <a:ext cx="769690" cy="591120"/>
          </a:xfrm>
          <a:prstGeom prst="rect">
            <a:avLst/>
          </a:prstGeom>
        </p:spPr>
      </p:pic>
      <p:pic>
        <p:nvPicPr>
          <p:cNvPr id="16" name="图片 23" descr="PC.png"/>
          <p:cNvPicPr>
            <a:picLocks noChangeAspect="1"/>
          </p:cNvPicPr>
          <p:nvPr/>
        </p:nvPicPr>
        <p:blipFill>
          <a:blip r:embed="rId2" cstate="print"/>
          <a:stretch>
            <a:fillRect/>
          </a:stretch>
        </p:blipFill>
        <p:spPr>
          <a:xfrm>
            <a:off x="7108735" y="2854828"/>
            <a:ext cx="769690" cy="591120"/>
          </a:xfrm>
          <a:prstGeom prst="rect">
            <a:avLst/>
          </a:prstGeom>
        </p:spPr>
      </p:pic>
      <p:pic>
        <p:nvPicPr>
          <p:cNvPr id="17" name="图片 24" descr="PC.png"/>
          <p:cNvPicPr>
            <a:picLocks noChangeAspect="1"/>
          </p:cNvPicPr>
          <p:nvPr/>
        </p:nvPicPr>
        <p:blipFill>
          <a:blip r:embed="rId2" cstate="print"/>
          <a:stretch>
            <a:fillRect/>
          </a:stretch>
        </p:blipFill>
        <p:spPr>
          <a:xfrm>
            <a:off x="4753785" y="1746688"/>
            <a:ext cx="769690" cy="591120"/>
          </a:xfrm>
          <a:prstGeom prst="rect">
            <a:avLst/>
          </a:prstGeom>
        </p:spPr>
      </p:pic>
      <p:pic>
        <p:nvPicPr>
          <p:cNvPr id="18" name="图片 25" descr="接入交换机.png"/>
          <p:cNvPicPr>
            <a:picLocks noChangeAspect="1"/>
          </p:cNvPicPr>
          <p:nvPr/>
        </p:nvPicPr>
        <p:blipFill>
          <a:blip r:embed="rId3" cstate="print"/>
          <a:stretch>
            <a:fillRect/>
          </a:stretch>
        </p:blipFill>
        <p:spPr>
          <a:xfrm>
            <a:off x="4767941" y="2884202"/>
            <a:ext cx="666290" cy="545146"/>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1287388750"/>
              </p:ext>
            </p:extLst>
          </p:nvPr>
        </p:nvGraphicFramePr>
        <p:xfrm>
          <a:off x="2000526" y="5085184"/>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IP Address</a:t>
                      </a:r>
                      <a:endParaRPr lang="en-IN" dirty="0"/>
                    </a:p>
                  </a:txBody>
                  <a:tcPr/>
                </a:tc>
                <a:tc>
                  <a:txBody>
                    <a:bodyPr/>
                    <a:lstStyle/>
                    <a:p>
                      <a:r>
                        <a:rPr lang="en-US" dirty="0" smtClean="0"/>
                        <a:t>Link Layer Address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rPr>
                        <a:t>10.0.0.1</a:t>
                      </a:r>
                    </a:p>
                  </a:txBody>
                  <a:tcPr/>
                </a:tc>
                <a:tc>
                  <a:txBody>
                    <a:bodyPr/>
                    <a:lstStyle/>
                    <a:p>
                      <a:r>
                        <a:rPr lang="en-US" altLang="zh-CN" sz="1800" dirty="0" smtClean="0">
                          <a:latin typeface="+mn-ea"/>
                          <a:ea typeface="+mn-ea"/>
                        </a:rPr>
                        <a:t>00-01-02-03-04</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cs typeface="Arial" charset="0"/>
                        </a:rPr>
                        <a:t>10.0.0.2</a:t>
                      </a:r>
                    </a:p>
                  </a:txBody>
                  <a:tcPr/>
                </a:tc>
                <a:tc>
                  <a:txBody>
                    <a:bodyPr/>
                    <a:lstStyle/>
                    <a:p>
                      <a:r>
                        <a:rPr lang="en-US" altLang="zh-CN" sz="1800" dirty="0" smtClean="0">
                          <a:latin typeface="+mn-ea"/>
                          <a:ea typeface="+mn-ea"/>
                          <a:cs typeface="Arial" charset="0"/>
                        </a:rPr>
                        <a:t>00-01-02-03-04-B</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n-ea"/>
                          <a:ea typeface="+mn-ea"/>
                        </a:rPr>
                        <a:t>10.0.0.3</a:t>
                      </a:r>
                    </a:p>
                  </a:txBody>
                  <a:tcPr/>
                </a:tc>
                <a:tc>
                  <a:txBody>
                    <a:bodyPr/>
                    <a:lstStyle/>
                    <a:p>
                      <a:r>
                        <a:rPr lang="en-US" altLang="zh-CN" sz="1800" dirty="0" smtClean="0">
                          <a:latin typeface="+mn-ea"/>
                          <a:ea typeface="+mn-ea"/>
                        </a:rPr>
                        <a:t>00-01-02-03-04-C</a:t>
                      </a:r>
                      <a:endParaRPr lang="en-IN" dirty="0"/>
                    </a:p>
                  </a:txBody>
                  <a:tcPr/>
                </a:tc>
              </a:tr>
            </a:tbl>
          </a:graphicData>
        </a:graphic>
      </p:graphicFrame>
    </p:spTree>
    <p:extLst>
      <p:ext uri="{BB962C8B-B14F-4D97-AF65-F5344CB8AC3E}">
        <p14:creationId xmlns:p14="http://schemas.microsoft.com/office/powerpoint/2010/main" val="4092660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1086</Words>
  <Application>Microsoft Office PowerPoint</Application>
  <PresentationFormat>On-screen Show (4:3)</PresentationFormat>
  <Paragraphs>174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Address Resolution Protocol</vt:lpstr>
      <vt:lpstr>Link Layer Addressing</vt:lpstr>
      <vt:lpstr>Three types of address</vt:lpstr>
      <vt:lpstr>ARP</vt:lpstr>
      <vt:lpstr>ARP Need </vt:lpstr>
      <vt:lpstr>Case-1-Src node knows IP of src and dst and source MAC but doesn’t know the dst MAC address</vt:lpstr>
      <vt:lpstr>ARP Format</vt:lpstr>
      <vt:lpstr>ARP Process discovery of link-layer addr</vt:lpstr>
      <vt:lpstr>ARP Reply process</vt:lpstr>
      <vt:lpstr>ARP Reply Process cont..</vt:lpstr>
      <vt:lpstr>RARP</vt:lpstr>
      <vt:lpstr>Proxy ARP</vt:lpstr>
      <vt:lpstr>Gratuitous Address Resolution Protocol</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 Resolution Protocol</dc:title>
  <dc:creator>ECE</dc:creator>
  <cp:lastModifiedBy>ECE</cp:lastModifiedBy>
  <cp:revision>18</cp:revision>
  <dcterms:created xsi:type="dcterms:W3CDTF">2021-08-14T04:04:21Z</dcterms:created>
  <dcterms:modified xsi:type="dcterms:W3CDTF">2021-10-13T09:38:38Z</dcterms:modified>
</cp:coreProperties>
</file>