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636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EADE7-01E4-412F-835A-F532DCD9B400}" type="datetimeFigureOut">
              <a:rPr lang="en-IN" smtClean="0"/>
              <a:t>14-10-2021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5BA20-0E43-4F21-BD78-A377771BAE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3849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EADE7-01E4-412F-835A-F532DCD9B400}" type="datetimeFigureOut">
              <a:rPr lang="en-IN" smtClean="0"/>
              <a:t>14-10-2021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5BA20-0E43-4F21-BD78-A377771BAE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9097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EADE7-01E4-412F-835A-F532DCD9B400}" type="datetimeFigureOut">
              <a:rPr lang="en-IN" smtClean="0"/>
              <a:t>14-10-2021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5BA20-0E43-4F21-BD78-A377771BAE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103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EADE7-01E4-412F-835A-F532DCD9B400}" type="datetimeFigureOut">
              <a:rPr lang="en-IN" smtClean="0"/>
              <a:t>14-10-2021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5BA20-0E43-4F21-BD78-A377771BAE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7300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EADE7-01E4-412F-835A-F532DCD9B400}" type="datetimeFigureOut">
              <a:rPr lang="en-IN" smtClean="0"/>
              <a:t>14-10-2021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5BA20-0E43-4F21-BD78-A377771BAE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0801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EADE7-01E4-412F-835A-F532DCD9B400}" type="datetimeFigureOut">
              <a:rPr lang="en-IN" smtClean="0"/>
              <a:t>14-10-2021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5BA20-0E43-4F21-BD78-A377771BAE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4411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EADE7-01E4-412F-835A-F532DCD9B400}" type="datetimeFigureOut">
              <a:rPr lang="en-IN" smtClean="0"/>
              <a:t>14-10-2021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5BA20-0E43-4F21-BD78-A377771BAE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5551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EADE7-01E4-412F-835A-F532DCD9B400}" type="datetimeFigureOut">
              <a:rPr lang="en-IN" smtClean="0"/>
              <a:t>14-10-2021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5BA20-0E43-4F21-BD78-A377771BAE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5030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EADE7-01E4-412F-835A-F532DCD9B400}" type="datetimeFigureOut">
              <a:rPr lang="en-IN" smtClean="0"/>
              <a:t>14-10-2021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5BA20-0E43-4F21-BD78-A377771BAE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7566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EADE7-01E4-412F-835A-F532DCD9B400}" type="datetimeFigureOut">
              <a:rPr lang="en-IN" smtClean="0"/>
              <a:t>14-10-2021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5BA20-0E43-4F21-BD78-A377771BAE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7575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EADE7-01E4-412F-835A-F532DCD9B400}" type="datetimeFigureOut">
              <a:rPr lang="en-IN" smtClean="0"/>
              <a:t>14-10-2021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5BA20-0E43-4F21-BD78-A377771BAE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076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EADE7-01E4-412F-835A-F532DCD9B400}" type="datetimeFigureOut">
              <a:rPr lang="en-IN" smtClean="0"/>
              <a:t>14-10-2021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5BA20-0E43-4F21-BD78-A377771BAE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605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Distance Vector Routing (DVR)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Dr. RN </a:t>
            </a:r>
            <a:r>
              <a:rPr lang="en-US" dirty="0" err="1" smtClean="0"/>
              <a:t>Rajotiya</a:t>
            </a:r>
            <a:endParaRPr lang="en-US" dirty="0" smtClean="0"/>
          </a:p>
          <a:p>
            <a:r>
              <a:rPr lang="en-US" dirty="0" smtClean="0"/>
              <a:t>Ref: 1.DCN by </a:t>
            </a:r>
            <a:r>
              <a:rPr lang="en-US" dirty="0" err="1" smtClean="0"/>
              <a:t>Forouzan</a:t>
            </a:r>
            <a:endParaRPr lang="en-US" dirty="0" smtClean="0"/>
          </a:p>
          <a:p>
            <a:r>
              <a:rPr lang="en-US" dirty="0" smtClean="0"/>
              <a:t>Ref.2 Computer Networks by </a:t>
            </a:r>
            <a:r>
              <a:rPr lang="en-US" dirty="0" err="1" smtClean="0"/>
              <a:t>Tannenbaum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78016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Two-node Loop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6470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Consider a network of three nodes X, A, B. Initially all connected but then suddenly link between A and X breaks. Let us see</a:t>
            </a:r>
            <a:endParaRPr lang="en-IN" dirty="0"/>
          </a:p>
        </p:txBody>
      </p:sp>
      <p:grpSp>
        <p:nvGrpSpPr>
          <p:cNvPr id="18" name="Group 17"/>
          <p:cNvGrpSpPr/>
          <p:nvPr/>
        </p:nvGrpSpPr>
        <p:grpSpPr>
          <a:xfrm>
            <a:off x="640539" y="3886245"/>
            <a:ext cx="3036726" cy="917296"/>
            <a:chOff x="611560" y="2293202"/>
            <a:chExt cx="3036726" cy="917296"/>
          </a:xfrm>
        </p:grpSpPr>
        <p:sp>
          <p:nvSpPr>
            <p:cNvPr id="4" name="Oval 3"/>
            <p:cNvSpPr/>
            <p:nvPr/>
          </p:nvSpPr>
          <p:spPr>
            <a:xfrm>
              <a:off x="611560" y="2753298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X</a:t>
              </a:r>
              <a:endParaRPr lang="en-IN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1881808" y="2746057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IN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2987824" y="270892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IN" dirty="0"/>
            </a:p>
          </p:txBody>
        </p:sp>
        <p:cxnSp>
          <p:nvCxnSpPr>
            <p:cNvPr id="12" name="Straight Connector 11"/>
            <p:cNvCxnSpPr>
              <a:stCxn id="5" idx="6"/>
              <a:endCxn id="6" idx="2"/>
            </p:cNvCxnSpPr>
            <p:nvPr/>
          </p:nvCxnSpPr>
          <p:spPr>
            <a:xfrm flipV="1">
              <a:off x="2339008" y="2937520"/>
              <a:ext cx="648816" cy="3713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1678546" y="2351690"/>
              <a:ext cx="863724" cy="37261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X|3|A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784562" y="2293202"/>
              <a:ext cx="863724" cy="37261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X|2|A</a:t>
              </a:r>
              <a:endParaRPr lang="en-IN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079829" y="2237065"/>
            <a:ext cx="2664987" cy="917296"/>
            <a:chOff x="983299" y="2293202"/>
            <a:chExt cx="2664987" cy="917296"/>
          </a:xfrm>
        </p:grpSpPr>
        <p:sp>
          <p:nvSpPr>
            <p:cNvPr id="20" name="Oval 19"/>
            <p:cNvSpPr/>
            <p:nvPr/>
          </p:nvSpPr>
          <p:spPr>
            <a:xfrm>
              <a:off x="983299" y="2753298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X</a:t>
              </a:r>
              <a:endParaRPr lang="en-IN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1881808" y="2746057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IN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2987824" y="2708920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IN" dirty="0"/>
            </a:p>
          </p:txBody>
        </p:sp>
        <p:cxnSp>
          <p:nvCxnSpPr>
            <p:cNvPr id="24" name="Straight Connector 23"/>
            <p:cNvCxnSpPr>
              <a:stCxn id="21" idx="6"/>
              <a:endCxn id="22" idx="2"/>
            </p:cNvCxnSpPr>
            <p:nvPr/>
          </p:nvCxnSpPr>
          <p:spPr>
            <a:xfrm flipV="1">
              <a:off x="2339008" y="2937520"/>
              <a:ext cx="648816" cy="371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1547478" y="2351690"/>
              <a:ext cx="994792" cy="37261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X|16|A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784562" y="2293202"/>
              <a:ext cx="863724" cy="37261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X|2|A</a:t>
              </a:r>
              <a:endParaRPr lang="en-IN" dirty="0">
                <a:solidFill>
                  <a:schemeClr val="tx1"/>
                </a:solidFill>
              </a:endParaRPr>
            </a:p>
          </p:txBody>
        </p:sp>
      </p:grpSp>
      <p:sp>
        <p:nvSpPr>
          <p:cNvPr id="27" name="Rectangle 26"/>
          <p:cNvSpPr/>
          <p:nvPr/>
        </p:nvSpPr>
        <p:spPr>
          <a:xfrm>
            <a:off x="611560" y="2237065"/>
            <a:ext cx="3036726" cy="10479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" name="Rectangle 27"/>
          <p:cNvSpPr/>
          <p:nvPr/>
        </p:nvSpPr>
        <p:spPr>
          <a:xfrm>
            <a:off x="3917175" y="2222097"/>
            <a:ext cx="2827641" cy="10479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Rectangle 28"/>
          <p:cNvSpPr/>
          <p:nvPr/>
        </p:nvSpPr>
        <p:spPr>
          <a:xfrm>
            <a:off x="611560" y="3901213"/>
            <a:ext cx="3036726" cy="10479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0" name="Rectangle 29"/>
          <p:cNvSpPr/>
          <p:nvPr/>
        </p:nvSpPr>
        <p:spPr>
          <a:xfrm>
            <a:off x="3917175" y="3886245"/>
            <a:ext cx="2827641" cy="10479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31" name="Group 30"/>
          <p:cNvGrpSpPr/>
          <p:nvPr/>
        </p:nvGrpSpPr>
        <p:grpSpPr>
          <a:xfrm>
            <a:off x="763960" y="2445602"/>
            <a:ext cx="3036726" cy="917296"/>
            <a:chOff x="611560" y="2293202"/>
            <a:chExt cx="3036726" cy="917296"/>
          </a:xfrm>
        </p:grpSpPr>
        <p:sp>
          <p:nvSpPr>
            <p:cNvPr id="32" name="Oval 31"/>
            <p:cNvSpPr/>
            <p:nvPr/>
          </p:nvSpPr>
          <p:spPr>
            <a:xfrm>
              <a:off x="611560" y="2753298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X</a:t>
              </a:r>
              <a:endParaRPr lang="en-IN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1881808" y="2746057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IN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2987824" y="2708920"/>
              <a:ext cx="4572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IN" dirty="0"/>
            </a:p>
          </p:txBody>
        </p:sp>
        <p:cxnSp>
          <p:nvCxnSpPr>
            <p:cNvPr id="35" name="Straight Connector 34"/>
            <p:cNvCxnSpPr>
              <a:stCxn id="33" idx="2"/>
              <a:endCxn id="32" idx="6"/>
            </p:cNvCxnSpPr>
            <p:nvPr/>
          </p:nvCxnSpPr>
          <p:spPr>
            <a:xfrm flipH="1">
              <a:off x="1068760" y="2974657"/>
              <a:ext cx="813048" cy="724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33" idx="6"/>
              <a:endCxn id="34" idx="2"/>
            </p:cNvCxnSpPr>
            <p:nvPr/>
          </p:nvCxnSpPr>
          <p:spPr>
            <a:xfrm flipV="1">
              <a:off x="2339008" y="2937520"/>
              <a:ext cx="648816" cy="3713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1678546" y="2351690"/>
              <a:ext cx="863724" cy="37261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X|1|A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784562" y="2293202"/>
              <a:ext cx="863724" cy="37261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X|2|A</a:t>
              </a:r>
              <a:endParaRPr lang="en-IN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041151" y="3880452"/>
            <a:ext cx="2664987" cy="917296"/>
            <a:chOff x="983299" y="2293202"/>
            <a:chExt cx="2664987" cy="917296"/>
          </a:xfrm>
        </p:grpSpPr>
        <p:sp>
          <p:nvSpPr>
            <p:cNvPr id="40" name="Oval 39"/>
            <p:cNvSpPr/>
            <p:nvPr/>
          </p:nvSpPr>
          <p:spPr>
            <a:xfrm>
              <a:off x="983299" y="2753298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X</a:t>
              </a:r>
              <a:endParaRPr lang="en-IN" dirty="0"/>
            </a:p>
          </p:txBody>
        </p:sp>
        <p:sp>
          <p:nvSpPr>
            <p:cNvPr id="41" name="Oval 40"/>
            <p:cNvSpPr/>
            <p:nvPr/>
          </p:nvSpPr>
          <p:spPr>
            <a:xfrm>
              <a:off x="1881808" y="2746057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IN" dirty="0"/>
            </a:p>
          </p:txBody>
        </p:sp>
        <p:sp>
          <p:nvSpPr>
            <p:cNvPr id="42" name="Oval 41"/>
            <p:cNvSpPr/>
            <p:nvPr/>
          </p:nvSpPr>
          <p:spPr>
            <a:xfrm>
              <a:off x="2987824" y="2708920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IN" dirty="0"/>
            </a:p>
          </p:txBody>
        </p:sp>
        <p:cxnSp>
          <p:nvCxnSpPr>
            <p:cNvPr id="43" name="Straight Connector 42"/>
            <p:cNvCxnSpPr>
              <a:stCxn id="41" idx="6"/>
              <a:endCxn id="42" idx="2"/>
            </p:cNvCxnSpPr>
            <p:nvPr/>
          </p:nvCxnSpPr>
          <p:spPr>
            <a:xfrm flipV="1">
              <a:off x="2339008" y="2937520"/>
              <a:ext cx="648816" cy="371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>
              <a:off x="1547478" y="2351690"/>
              <a:ext cx="994792" cy="37261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X|3|A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784562" y="2293202"/>
              <a:ext cx="863724" cy="37261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X|4|A</a:t>
              </a:r>
              <a:endParaRPr lang="en-IN" dirty="0">
                <a:solidFill>
                  <a:schemeClr val="tx1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2531697" y="5667041"/>
            <a:ext cx="2827641" cy="10479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47" name="Group 46"/>
          <p:cNvGrpSpPr/>
          <p:nvPr/>
        </p:nvGrpSpPr>
        <p:grpSpPr>
          <a:xfrm>
            <a:off x="2655673" y="5661248"/>
            <a:ext cx="2779865" cy="917296"/>
            <a:chOff x="983299" y="2293202"/>
            <a:chExt cx="2779865" cy="917296"/>
          </a:xfrm>
        </p:grpSpPr>
        <p:sp>
          <p:nvSpPr>
            <p:cNvPr id="48" name="Oval 47"/>
            <p:cNvSpPr/>
            <p:nvPr/>
          </p:nvSpPr>
          <p:spPr>
            <a:xfrm>
              <a:off x="983299" y="2753298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X</a:t>
              </a:r>
              <a:endParaRPr lang="en-IN" dirty="0"/>
            </a:p>
          </p:txBody>
        </p:sp>
        <p:sp>
          <p:nvSpPr>
            <p:cNvPr id="49" name="Oval 48"/>
            <p:cNvSpPr/>
            <p:nvPr/>
          </p:nvSpPr>
          <p:spPr>
            <a:xfrm>
              <a:off x="1881808" y="2746057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IN" dirty="0"/>
            </a:p>
          </p:txBody>
        </p:sp>
        <p:sp>
          <p:nvSpPr>
            <p:cNvPr id="50" name="Oval 49"/>
            <p:cNvSpPr/>
            <p:nvPr/>
          </p:nvSpPr>
          <p:spPr>
            <a:xfrm>
              <a:off x="2987824" y="2708920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IN" dirty="0"/>
            </a:p>
          </p:txBody>
        </p:sp>
        <p:cxnSp>
          <p:nvCxnSpPr>
            <p:cNvPr id="51" name="Straight Connector 50"/>
            <p:cNvCxnSpPr>
              <a:stCxn id="49" idx="6"/>
              <a:endCxn id="50" idx="2"/>
            </p:cNvCxnSpPr>
            <p:nvPr/>
          </p:nvCxnSpPr>
          <p:spPr>
            <a:xfrm flipV="1">
              <a:off x="2339008" y="2937520"/>
              <a:ext cx="648816" cy="371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/>
            <p:cNvSpPr/>
            <p:nvPr/>
          </p:nvSpPr>
          <p:spPr>
            <a:xfrm>
              <a:off x="1547478" y="2351690"/>
              <a:ext cx="994792" cy="37261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X|</a:t>
              </a:r>
              <a:r>
                <a:rPr lang="en-IN" dirty="0">
                  <a:solidFill>
                    <a:schemeClr val="dk1"/>
                  </a:solidFill>
                </a:rPr>
                <a:t> ∞ </a:t>
              </a:r>
              <a:r>
                <a:rPr lang="en-US" dirty="0" smtClean="0">
                  <a:solidFill>
                    <a:schemeClr val="tx1"/>
                  </a:solidFill>
                </a:rPr>
                <a:t>|-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784562" y="2293202"/>
              <a:ext cx="978602" cy="37261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X|</a:t>
              </a:r>
              <a:r>
                <a:rPr lang="en-IN" dirty="0">
                  <a:solidFill>
                    <a:schemeClr val="dk1"/>
                  </a:solidFill>
                </a:rPr>
                <a:t> ∞ </a:t>
              </a:r>
              <a:r>
                <a:rPr lang="en-US" dirty="0" smtClean="0">
                  <a:solidFill>
                    <a:schemeClr val="tx1"/>
                  </a:solidFill>
                </a:rPr>
                <a:t>|-</a:t>
              </a:r>
              <a:endParaRPr lang="en-IN" dirty="0">
                <a:solidFill>
                  <a:schemeClr val="tx1"/>
                </a:solidFill>
              </a:endParaRP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763960" y="3362898"/>
            <a:ext cx="2710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 has least-cost of ‘1’ and B through ‘A’ has least-cost of 2</a:t>
            </a:r>
            <a:endParaRPr lang="en-IN" sz="1400" dirty="0"/>
          </a:p>
        </p:txBody>
      </p:sp>
      <p:sp>
        <p:nvSpPr>
          <p:cNvPr id="55" name="TextBox 54"/>
          <p:cNvSpPr txBox="1"/>
          <p:nvPr/>
        </p:nvSpPr>
        <p:spPr>
          <a:xfrm>
            <a:off x="3981206" y="3318520"/>
            <a:ext cx="3111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Link of A and X breaks,  Node A changes its table. If ‘A’ update this to B then fine</a:t>
            </a:r>
            <a:endParaRPr lang="en-IN" sz="1400" dirty="0"/>
          </a:p>
        </p:txBody>
      </p:sp>
      <p:sp>
        <p:nvSpPr>
          <p:cNvPr id="56" name="TextBox 55"/>
          <p:cNvSpPr txBox="1"/>
          <p:nvPr/>
        </p:nvSpPr>
        <p:spPr>
          <a:xfrm>
            <a:off x="687361" y="4931624"/>
            <a:ext cx="27100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If B update  ‘A’ about rout to X. Now A will have least cost to X through B as 3(2+1)</a:t>
            </a:r>
            <a:endParaRPr lang="en-IN" sz="1400" dirty="0"/>
          </a:p>
        </p:txBody>
      </p:sp>
      <p:sp>
        <p:nvSpPr>
          <p:cNvPr id="57" name="TextBox 56"/>
          <p:cNvSpPr txBox="1"/>
          <p:nvPr/>
        </p:nvSpPr>
        <p:spPr>
          <a:xfrm>
            <a:off x="3954260" y="4922004"/>
            <a:ext cx="40741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Then, A update B about route to X, B will think that A has new route and update the rout to X through A and least-cost now with B will be 4 (3+1)</a:t>
            </a:r>
            <a:endParaRPr lang="en-IN" sz="1400" dirty="0"/>
          </a:p>
        </p:txBody>
      </p:sp>
      <p:sp>
        <p:nvSpPr>
          <p:cNvPr id="58" name="TextBox 57"/>
          <p:cNvSpPr txBox="1"/>
          <p:nvPr/>
        </p:nvSpPr>
        <p:spPr>
          <a:xfrm>
            <a:off x="5536743" y="6008022"/>
            <a:ext cx="3362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This goes on and finally both tables of A and B will have least-cost </a:t>
            </a:r>
            <a:r>
              <a:rPr lang="en-IN" sz="1400" dirty="0" smtClean="0">
                <a:solidFill>
                  <a:schemeClr val="dk1"/>
                </a:solidFill>
              </a:rPr>
              <a:t>∞ to X</a:t>
            </a:r>
            <a:r>
              <a:rPr lang="en-US" sz="1400" dirty="0" smtClean="0"/>
              <a:t> </a:t>
            </a:r>
            <a:endParaRPr lang="en-IN" sz="1400" dirty="0"/>
          </a:p>
        </p:txBody>
      </p:sp>
    </p:spTree>
    <p:extLst>
      <p:ext uri="{BB962C8B-B14F-4D97-AF65-F5344CB8AC3E}">
        <p14:creationId xmlns:p14="http://schemas.microsoft.com/office/powerpoint/2010/main" val="2135213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to instability of route table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1. Split Horizon </a:t>
            </a:r>
            <a:r>
              <a:rPr lang="en-US" b="1" dirty="0" err="1" smtClean="0"/>
              <a:t>Algo</a:t>
            </a:r>
            <a:r>
              <a:rPr lang="en-US" b="1" dirty="0" smtClean="0"/>
              <a:t>:-</a:t>
            </a:r>
            <a:r>
              <a:rPr lang="en-US" dirty="0" smtClean="0"/>
              <a:t> In this strategy only part of table is shared. </a:t>
            </a:r>
          </a:p>
          <a:p>
            <a:r>
              <a:rPr lang="en-US" dirty="0" smtClean="0"/>
              <a:t>Instead of getting information from A updating and resending to A, In split horizon- node A keep the value of </a:t>
            </a:r>
            <a:r>
              <a:rPr lang="en-IN" dirty="0" smtClean="0">
                <a:solidFill>
                  <a:schemeClr val="dk1"/>
                </a:solidFill>
              </a:rPr>
              <a:t>∞ to X, later when A forward its table to B, B will also update the value to ∞, updating in first update itself rather then making a loop</a:t>
            </a:r>
          </a:p>
          <a:p>
            <a:r>
              <a:rPr lang="en-IN" b="1" dirty="0" smtClean="0">
                <a:solidFill>
                  <a:schemeClr val="dk1"/>
                </a:solidFill>
              </a:rPr>
              <a:t>Drawback of Split Horizon- </a:t>
            </a:r>
            <a:r>
              <a:rPr lang="en-IN" dirty="0" smtClean="0">
                <a:solidFill>
                  <a:schemeClr val="dk1"/>
                </a:solidFill>
              </a:rPr>
              <a:t>The corresponding protocol uses a timer, if there is no update within that time about new route, the node deletes the route from its table. And when node B delete the route to X, node A will not know if it is due to split horizon or B did not receive updates about X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b="1" dirty="0" smtClean="0"/>
              <a:t>2. Poisson  Reverse:- </a:t>
            </a:r>
            <a:r>
              <a:rPr lang="en-US" dirty="0" smtClean="0"/>
              <a:t>In this strategy B can still advertise the route for X, but if source of information is A, it can replace the distance with </a:t>
            </a:r>
            <a:r>
              <a:rPr lang="en-IN" dirty="0" smtClean="0">
                <a:solidFill>
                  <a:schemeClr val="dk1"/>
                </a:solidFill>
              </a:rPr>
              <a:t>∞ as a warning i.e. do not use this value, because I came to know about this from you only.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4231591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or more Node Instability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two-node instability can be recovered by split Horizon, but if it is because of three or more nodes, stability cannot be </a:t>
            </a:r>
            <a:r>
              <a:rPr lang="en-US" dirty="0" err="1" smtClean="0"/>
              <a:t>gaurenteed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49375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en-US" sz="2800" dirty="0" smtClean="0"/>
              <a:t>QUESTIONS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180019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smtClean="0"/>
              <a:t>1. Assume that the shortest distance between nodes </a:t>
            </a:r>
            <a:r>
              <a:rPr lang="en-US" dirty="0" err="1" smtClean="0"/>
              <a:t>a,b,c,and</a:t>
            </a:r>
            <a:r>
              <a:rPr lang="en-US" dirty="0" smtClean="0"/>
              <a:t> d to node y and the cost from node x to nodes </a:t>
            </a:r>
            <a:r>
              <a:rPr lang="en-US" dirty="0" err="1" smtClean="0"/>
              <a:t>a,b,c,and</a:t>
            </a:r>
            <a:r>
              <a:rPr lang="en-US" dirty="0" smtClean="0"/>
              <a:t> d as given below:</a:t>
            </a:r>
          </a:p>
          <a:p>
            <a:pPr marL="0" indent="0">
              <a:buNone/>
            </a:pPr>
            <a:r>
              <a:rPr lang="en-US" dirty="0" smtClean="0"/>
              <a:t>Day=5 	</a:t>
            </a:r>
            <a:r>
              <a:rPr lang="en-US" dirty="0" err="1" smtClean="0"/>
              <a:t>Dby</a:t>
            </a:r>
            <a:r>
              <a:rPr lang="en-US" dirty="0" smtClean="0"/>
              <a:t>=6	</a:t>
            </a:r>
            <a:r>
              <a:rPr lang="en-US" dirty="0" err="1" smtClean="0"/>
              <a:t>Dcy</a:t>
            </a:r>
            <a:r>
              <a:rPr lang="en-US" dirty="0" smtClean="0"/>
              <a:t>=4	</a:t>
            </a:r>
            <a:r>
              <a:rPr lang="en-US" dirty="0"/>
              <a:t> </a:t>
            </a:r>
            <a:r>
              <a:rPr lang="en-US" dirty="0" err="1" smtClean="0"/>
              <a:t>Ddy</a:t>
            </a:r>
            <a:r>
              <a:rPr lang="en-US" dirty="0" smtClean="0"/>
              <a:t>=3</a:t>
            </a:r>
          </a:p>
          <a:p>
            <a:pPr marL="0" indent="0">
              <a:buNone/>
            </a:pPr>
            <a:r>
              <a:rPr lang="en-US" dirty="0" err="1" smtClean="0"/>
              <a:t>Cxa</a:t>
            </a:r>
            <a:r>
              <a:rPr lang="en-US" dirty="0" smtClean="0"/>
              <a:t>=2	</a:t>
            </a:r>
            <a:r>
              <a:rPr lang="en-US" dirty="0" err="1" smtClean="0"/>
              <a:t>Cxb</a:t>
            </a:r>
            <a:r>
              <a:rPr lang="en-US" dirty="0" smtClean="0"/>
              <a:t>=1	</a:t>
            </a:r>
            <a:r>
              <a:rPr lang="en-US" dirty="0" err="1" smtClean="0"/>
              <a:t>Cxc</a:t>
            </a:r>
            <a:r>
              <a:rPr lang="en-US" dirty="0" smtClean="0"/>
              <a:t>=3	</a:t>
            </a:r>
            <a:r>
              <a:rPr lang="en-US" dirty="0" err="1" smtClean="0"/>
              <a:t>Cxd</a:t>
            </a:r>
            <a:r>
              <a:rPr lang="en-US" dirty="0" smtClean="0"/>
              <a:t>=1</a:t>
            </a:r>
          </a:p>
          <a:p>
            <a:pPr marL="0" indent="0">
              <a:buNone/>
            </a:pPr>
            <a:r>
              <a:rPr lang="en-US" dirty="0" smtClean="0"/>
              <a:t>What is the shortest distance between x and y, </a:t>
            </a:r>
            <a:r>
              <a:rPr lang="en-US" dirty="0" err="1" smtClean="0"/>
              <a:t>Dxy</a:t>
            </a:r>
            <a:r>
              <a:rPr lang="en-US" dirty="0" smtClean="0"/>
              <a:t>, according to Bellman-Ford equation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2. Assume following network uses distance-vector routing with the forwarding table as shown for each node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3720644" y="3438276"/>
            <a:ext cx="2736304" cy="1734792"/>
            <a:chOff x="3517032" y="5044304"/>
            <a:chExt cx="2736304" cy="1734792"/>
          </a:xfrm>
        </p:grpSpPr>
        <p:sp>
          <p:nvSpPr>
            <p:cNvPr id="4" name="Oval 3"/>
            <p:cNvSpPr/>
            <p:nvPr/>
          </p:nvSpPr>
          <p:spPr>
            <a:xfrm>
              <a:off x="3517032" y="5085184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IN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3571484" y="6321896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</a:t>
              </a:r>
              <a:endParaRPr lang="en-IN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5796136" y="6254941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IN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5796136" y="5044304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IN" dirty="0"/>
            </a:p>
          </p:txBody>
        </p:sp>
        <p:cxnSp>
          <p:nvCxnSpPr>
            <p:cNvPr id="9" name="Straight Connector 8"/>
            <p:cNvCxnSpPr>
              <a:stCxn id="4" idx="6"/>
              <a:endCxn id="7" idx="2"/>
            </p:cNvCxnSpPr>
            <p:nvPr/>
          </p:nvCxnSpPr>
          <p:spPr>
            <a:xfrm flipV="1">
              <a:off x="3974232" y="5272904"/>
              <a:ext cx="1821904" cy="408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4" idx="4"/>
              <a:endCxn id="5" idx="0"/>
            </p:cNvCxnSpPr>
            <p:nvPr/>
          </p:nvCxnSpPr>
          <p:spPr>
            <a:xfrm>
              <a:off x="3745632" y="5542384"/>
              <a:ext cx="54452" cy="7795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5" idx="6"/>
              <a:endCxn id="6" idx="2"/>
            </p:cNvCxnSpPr>
            <p:nvPr/>
          </p:nvCxnSpPr>
          <p:spPr>
            <a:xfrm flipV="1">
              <a:off x="4028684" y="6483541"/>
              <a:ext cx="1767452" cy="669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6" idx="0"/>
              <a:endCxn id="7" idx="4"/>
            </p:cNvCxnSpPr>
            <p:nvPr/>
          </p:nvCxnSpPr>
          <p:spPr>
            <a:xfrm flipV="1">
              <a:off x="6024736" y="5501504"/>
              <a:ext cx="0" cy="7534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136427"/>
              </p:ext>
            </p:extLst>
          </p:nvPr>
        </p:nvGraphicFramePr>
        <p:xfrm>
          <a:off x="2051720" y="2479314"/>
          <a:ext cx="1432401" cy="1187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467"/>
                <a:gridCol w="477467"/>
                <a:gridCol w="477467"/>
              </a:tblGrid>
              <a:tr h="29689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IN" sz="1200" dirty="0"/>
                    </a:p>
                  </a:txBody>
                  <a:tcPr/>
                </a:tc>
              </a:tr>
              <a:tr h="29689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IN" sz="1200" dirty="0"/>
                    </a:p>
                  </a:txBody>
                  <a:tcPr/>
                </a:tc>
              </a:tr>
              <a:tr h="29689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IN" sz="1200" dirty="0"/>
                    </a:p>
                  </a:txBody>
                  <a:tcPr/>
                </a:tc>
              </a:tr>
              <a:tr h="29689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</a:t>
                      </a:r>
                      <a:endParaRPr lang="en-IN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415991"/>
              </p:ext>
            </p:extLst>
          </p:nvPr>
        </p:nvGraphicFramePr>
        <p:xfrm>
          <a:off x="6424578" y="2624336"/>
          <a:ext cx="1432401" cy="1164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467"/>
                <a:gridCol w="477467"/>
                <a:gridCol w="477467"/>
              </a:tblGrid>
              <a:tr h="19274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IN" sz="1200" dirty="0"/>
                    </a:p>
                  </a:txBody>
                  <a:tcPr/>
                </a:tc>
              </a:tr>
              <a:tr h="29689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IN" sz="1200" dirty="0"/>
                    </a:p>
                  </a:txBody>
                  <a:tcPr/>
                </a:tc>
              </a:tr>
              <a:tr h="29689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</a:t>
                      </a:r>
                      <a:endParaRPr lang="en-IN" sz="1200" dirty="0"/>
                    </a:p>
                  </a:txBody>
                  <a:tcPr/>
                </a:tc>
              </a:tr>
              <a:tr h="29689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IN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495065"/>
              </p:ext>
            </p:extLst>
          </p:nvPr>
        </p:nvGraphicFramePr>
        <p:xfrm>
          <a:off x="1979712" y="4276758"/>
          <a:ext cx="1432401" cy="1164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467"/>
                <a:gridCol w="477467"/>
                <a:gridCol w="477467"/>
              </a:tblGrid>
              <a:tr h="19274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IN" sz="1200" dirty="0"/>
                    </a:p>
                  </a:txBody>
                  <a:tcPr/>
                </a:tc>
              </a:tr>
              <a:tr h="29689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</a:t>
                      </a:r>
                      <a:endParaRPr lang="en-IN" sz="1200" dirty="0"/>
                    </a:p>
                  </a:txBody>
                  <a:tcPr/>
                </a:tc>
              </a:tr>
              <a:tr h="29689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IN" sz="1200" dirty="0"/>
                    </a:p>
                  </a:txBody>
                  <a:tcPr/>
                </a:tc>
              </a:tr>
              <a:tr h="29689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----</a:t>
                      </a:r>
                      <a:endParaRPr lang="en-IN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898096"/>
              </p:ext>
            </p:extLst>
          </p:nvPr>
        </p:nvGraphicFramePr>
        <p:xfrm>
          <a:off x="6876256" y="4133371"/>
          <a:ext cx="1432401" cy="1164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467"/>
                <a:gridCol w="477467"/>
                <a:gridCol w="477467"/>
              </a:tblGrid>
              <a:tr h="19274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</a:t>
                      </a:r>
                      <a:endParaRPr lang="en-IN" sz="1200" dirty="0"/>
                    </a:p>
                  </a:txBody>
                  <a:tcPr/>
                </a:tc>
              </a:tr>
              <a:tr h="29689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IN" sz="1200" dirty="0"/>
                    </a:p>
                  </a:txBody>
                  <a:tcPr/>
                </a:tc>
              </a:tr>
              <a:tr h="29689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IN" sz="1200" dirty="0"/>
                    </a:p>
                  </a:txBody>
                  <a:tcPr/>
                </a:tc>
              </a:tr>
              <a:tr h="29689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IN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323528" y="5517232"/>
            <a:ext cx="85102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each node periodically announces their vectors to neighbor using the </a:t>
            </a:r>
            <a:endParaRPr lang="en-US" dirty="0" smtClean="0"/>
          </a:p>
          <a:p>
            <a:r>
              <a:rPr lang="en-US" dirty="0" smtClean="0"/>
              <a:t>poison-reverse </a:t>
            </a:r>
            <a:r>
              <a:rPr lang="en-US" dirty="0"/>
              <a:t>strategy, what is the distance vector advertised in the appropriate period:</a:t>
            </a:r>
          </a:p>
          <a:p>
            <a:r>
              <a:rPr lang="en-US" dirty="0"/>
              <a:t>a) From A to B		b) from C to D	c) from D to B	d) from C to A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37192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DVR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 find the best route</a:t>
            </a:r>
          </a:p>
          <a:p>
            <a:r>
              <a:rPr lang="en-US" dirty="0" smtClean="0"/>
              <a:t>Each node create its own least-cost tree with rudimentary information about its immediate </a:t>
            </a:r>
            <a:r>
              <a:rPr lang="en-US" dirty="0" err="1" smtClean="0"/>
              <a:t>neighbour</a:t>
            </a:r>
            <a:endParaRPr lang="en-US" dirty="0" smtClean="0"/>
          </a:p>
          <a:p>
            <a:r>
              <a:rPr lang="en-US" dirty="0" smtClean="0"/>
              <a:t>These incomplete tree are shared with its immediate </a:t>
            </a:r>
            <a:r>
              <a:rPr lang="en-US" dirty="0" err="1" smtClean="0"/>
              <a:t>neighbour</a:t>
            </a:r>
            <a:r>
              <a:rPr lang="en-US" dirty="0" smtClean="0"/>
              <a:t> to complete the tree and to represent the whole network</a:t>
            </a:r>
          </a:p>
          <a:p>
            <a:r>
              <a:rPr lang="en-US" dirty="0" smtClean="0"/>
              <a:t>We need to understand the Bellman ford </a:t>
            </a:r>
            <a:r>
              <a:rPr lang="en-US" dirty="0" err="1" smtClean="0"/>
              <a:t>eqn</a:t>
            </a:r>
            <a:r>
              <a:rPr lang="en-US" dirty="0" smtClean="0"/>
              <a:t> for finding the least cost(shortest distance between nodes)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34493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Bellman Ford Equation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To find the least cost(shortest distance) between node x and y through some intermediate nodes(</a:t>
            </a:r>
            <a:r>
              <a:rPr lang="en-US" dirty="0" err="1" smtClean="0"/>
              <a:t>a,b,c</a:t>
            </a:r>
            <a:r>
              <a:rPr lang="en-US" dirty="0" smtClean="0"/>
              <a:t>, …..) </a:t>
            </a:r>
          </a:p>
          <a:p>
            <a:r>
              <a:rPr lang="en-US" dirty="0" smtClean="0"/>
              <a:t>Given least cost between source and the intermediate node and least cost between intermediate node and destination node</a:t>
            </a:r>
          </a:p>
          <a:p>
            <a:r>
              <a:rPr lang="en-US" dirty="0" err="1" smtClean="0"/>
              <a:t>Dij</a:t>
            </a:r>
            <a:r>
              <a:rPr lang="en-US" dirty="0" smtClean="0"/>
              <a:t>= shortest distance between</a:t>
            </a:r>
          </a:p>
          <a:p>
            <a:r>
              <a:rPr lang="en-US" dirty="0" err="1" smtClean="0"/>
              <a:t>Cij</a:t>
            </a:r>
            <a:r>
              <a:rPr lang="en-US" dirty="0" smtClean="0"/>
              <a:t> = cost between node I and j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Dij</a:t>
            </a:r>
            <a:r>
              <a:rPr lang="en-US" dirty="0" smtClean="0">
                <a:solidFill>
                  <a:srgbClr val="FF0000"/>
                </a:solidFill>
              </a:rPr>
              <a:t> = min{(</a:t>
            </a:r>
            <a:r>
              <a:rPr lang="en-US" dirty="0" err="1" smtClean="0">
                <a:solidFill>
                  <a:srgbClr val="FF0000"/>
                </a:solidFill>
              </a:rPr>
              <a:t>Cxa</a:t>
            </a:r>
            <a:r>
              <a:rPr lang="en-US" dirty="0" smtClean="0">
                <a:solidFill>
                  <a:srgbClr val="FF0000"/>
                </a:solidFill>
              </a:rPr>
              <a:t> + Day), (</a:t>
            </a:r>
            <a:r>
              <a:rPr lang="en-US" dirty="0" err="1" smtClean="0">
                <a:solidFill>
                  <a:srgbClr val="FF0000"/>
                </a:solidFill>
              </a:rPr>
              <a:t>Cxb+Dby</a:t>
            </a:r>
            <a:r>
              <a:rPr lang="en-US" dirty="0" smtClean="0">
                <a:solidFill>
                  <a:srgbClr val="FF0000"/>
                </a:solidFill>
              </a:rPr>
              <a:t>), (</a:t>
            </a:r>
            <a:r>
              <a:rPr lang="en-US" dirty="0" err="1" smtClean="0">
                <a:solidFill>
                  <a:srgbClr val="FF0000"/>
                </a:solidFill>
              </a:rPr>
              <a:t>Cxc</a:t>
            </a:r>
            <a:r>
              <a:rPr lang="en-US" dirty="0" smtClean="0">
                <a:solidFill>
                  <a:srgbClr val="FF0000"/>
                </a:solidFill>
              </a:rPr>
              <a:t> +</a:t>
            </a:r>
            <a:r>
              <a:rPr lang="en-US" dirty="0" err="1" smtClean="0">
                <a:solidFill>
                  <a:srgbClr val="FF0000"/>
                </a:solidFill>
              </a:rPr>
              <a:t>Dcy</a:t>
            </a:r>
            <a:r>
              <a:rPr lang="en-US" dirty="0" smtClean="0">
                <a:solidFill>
                  <a:srgbClr val="FF0000"/>
                </a:solidFill>
              </a:rPr>
              <a:t>),….}</a:t>
            </a:r>
          </a:p>
          <a:p>
            <a:pPr marL="0" indent="0">
              <a:buNone/>
            </a:pPr>
            <a:r>
              <a:rPr lang="en-US" dirty="0" smtClean="0"/>
              <a:t>	In DVR we update existing least cost with a least cost 	through intermediate node say ‘z’, if the later is short.</a:t>
            </a:r>
          </a:p>
          <a:p>
            <a:r>
              <a:rPr lang="en-US" dirty="0" smtClean="0"/>
              <a:t>The shortest  distance between x and y then becomes as: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Dxy</a:t>
            </a:r>
            <a:r>
              <a:rPr lang="en-US" dirty="0" smtClean="0">
                <a:solidFill>
                  <a:srgbClr val="FF0000"/>
                </a:solidFill>
              </a:rPr>
              <a:t> = min{</a:t>
            </a:r>
            <a:r>
              <a:rPr lang="en-US" dirty="0" err="1" smtClean="0">
                <a:solidFill>
                  <a:srgbClr val="FF0000"/>
                </a:solidFill>
              </a:rPr>
              <a:t>Dxy</a:t>
            </a:r>
            <a:r>
              <a:rPr lang="en-US" dirty="0" smtClean="0">
                <a:solidFill>
                  <a:srgbClr val="FF0000"/>
                </a:solidFill>
              </a:rPr>
              <a:t>, (</a:t>
            </a:r>
            <a:r>
              <a:rPr lang="en-US" dirty="0" err="1" smtClean="0">
                <a:solidFill>
                  <a:srgbClr val="FF0000"/>
                </a:solidFill>
              </a:rPr>
              <a:t>Cxz</a:t>
            </a:r>
            <a:r>
              <a:rPr lang="en-US" dirty="0" smtClean="0">
                <a:solidFill>
                  <a:srgbClr val="FF0000"/>
                </a:solidFill>
              </a:rPr>
              <a:t> + </a:t>
            </a:r>
            <a:r>
              <a:rPr lang="en-US" dirty="0" err="1" smtClean="0">
                <a:solidFill>
                  <a:srgbClr val="FF0000"/>
                </a:solidFill>
              </a:rPr>
              <a:t>Dzy</a:t>
            </a:r>
            <a:r>
              <a:rPr lang="en-US" dirty="0" smtClean="0">
                <a:solidFill>
                  <a:srgbClr val="FF0000"/>
                </a:solidFill>
              </a:rPr>
              <a:t>)}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70589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Bellman ford </a:t>
            </a:r>
            <a:r>
              <a:rPr lang="en-US" dirty="0" err="1" smtClean="0"/>
              <a:t>cont</a:t>
            </a:r>
            <a:r>
              <a:rPr lang="en-US" dirty="0" smtClean="0"/>
              <a:t>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6876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We can say that (a</a:t>
            </a:r>
            <a:r>
              <a:rPr lang="en-US" dirty="0" smtClean="0">
                <a:sym typeface="Wingdings" pitchFamily="2" charset="2"/>
              </a:rPr>
              <a:t> y), (b y) , (c y) as previously established  least cost path , see figure on left</a:t>
            </a:r>
          </a:p>
          <a:p>
            <a:r>
              <a:rPr lang="en-US" dirty="0" smtClean="0">
                <a:sym typeface="Wingdings" pitchFamily="2" charset="2"/>
              </a:rPr>
              <a:t>And (x y) as the new least cost path, see figure on right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This  is the proof that DVR  also uses the least-cost tree, but in background</a:t>
            </a:r>
            <a:endParaRPr lang="en-IN" dirty="0"/>
          </a:p>
        </p:txBody>
      </p:sp>
      <p:grpSp>
        <p:nvGrpSpPr>
          <p:cNvPr id="34" name="Group 33"/>
          <p:cNvGrpSpPr/>
          <p:nvPr/>
        </p:nvGrpSpPr>
        <p:grpSpPr>
          <a:xfrm>
            <a:off x="755576" y="3441576"/>
            <a:ext cx="4084439" cy="2100808"/>
            <a:chOff x="755576" y="3441576"/>
            <a:chExt cx="4752528" cy="2100808"/>
          </a:xfrm>
        </p:grpSpPr>
        <p:grpSp>
          <p:nvGrpSpPr>
            <p:cNvPr id="24" name="Group 23"/>
            <p:cNvGrpSpPr/>
            <p:nvPr/>
          </p:nvGrpSpPr>
          <p:grpSpPr>
            <a:xfrm>
              <a:off x="755576" y="3441576"/>
              <a:ext cx="4752528" cy="2100808"/>
              <a:chOff x="755576" y="3212976"/>
              <a:chExt cx="4874840" cy="2329408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755576" y="4114514"/>
                <a:ext cx="651520" cy="457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x</a:t>
                </a:r>
                <a:endParaRPr lang="en-IN" dirty="0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2771800" y="3212976"/>
                <a:ext cx="651520" cy="457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a</a:t>
                </a:r>
                <a:endParaRPr lang="en-IN" dirty="0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2771800" y="4114514"/>
                <a:ext cx="651520" cy="457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b</a:t>
                </a:r>
                <a:endParaRPr lang="en-IN" dirty="0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2858231" y="5085184"/>
                <a:ext cx="651520" cy="457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c</a:t>
                </a:r>
                <a:endParaRPr lang="en-IN" dirty="0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4978896" y="4139380"/>
                <a:ext cx="651520" cy="457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y</a:t>
                </a:r>
                <a:endParaRPr lang="en-IN" dirty="0"/>
              </a:p>
            </p:txBody>
          </p:sp>
          <p:cxnSp>
            <p:nvCxnSpPr>
              <p:cNvPr id="11" name="Straight Arrow Connector 10"/>
              <p:cNvCxnSpPr>
                <a:stCxn id="4" idx="7"/>
                <a:endCxn id="5" idx="3"/>
              </p:cNvCxnSpPr>
              <p:nvPr/>
            </p:nvCxnSpPr>
            <p:spPr>
              <a:xfrm flipV="1">
                <a:off x="1311683" y="3603221"/>
                <a:ext cx="1555530" cy="578248"/>
              </a:xfrm>
              <a:prstGeom prst="straightConnector1">
                <a:avLst/>
              </a:prstGeom>
              <a:ln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>
                <a:endCxn id="6" idx="2"/>
              </p:cNvCxnSpPr>
              <p:nvPr/>
            </p:nvCxnSpPr>
            <p:spPr>
              <a:xfrm>
                <a:off x="1395381" y="4333869"/>
                <a:ext cx="1376419" cy="9245"/>
              </a:xfrm>
              <a:prstGeom prst="straightConnector1">
                <a:avLst/>
              </a:prstGeom>
              <a:ln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stCxn id="4" idx="5"/>
                <a:endCxn id="7" idx="2"/>
              </p:cNvCxnSpPr>
              <p:nvPr/>
            </p:nvCxnSpPr>
            <p:spPr>
              <a:xfrm>
                <a:off x="1311683" y="4504759"/>
                <a:ext cx="1546548" cy="809025"/>
              </a:xfrm>
              <a:prstGeom prst="straightConnector1">
                <a:avLst/>
              </a:prstGeom>
              <a:ln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>
                <a:stCxn id="5" idx="6"/>
              </p:cNvCxnSpPr>
              <p:nvPr/>
            </p:nvCxnSpPr>
            <p:spPr>
              <a:xfrm>
                <a:off x="3423320" y="3441576"/>
                <a:ext cx="1652736" cy="73989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>
                <a:stCxn id="6" idx="6"/>
                <a:endCxn id="9" idx="2"/>
              </p:cNvCxnSpPr>
              <p:nvPr/>
            </p:nvCxnSpPr>
            <p:spPr>
              <a:xfrm>
                <a:off x="3423320" y="4343114"/>
                <a:ext cx="1555576" cy="2486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>
                <a:stCxn id="7" idx="6"/>
                <a:endCxn id="9" idx="3"/>
              </p:cNvCxnSpPr>
              <p:nvPr/>
            </p:nvCxnSpPr>
            <p:spPr>
              <a:xfrm flipV="1">
                <a:off x="3509751" y="4529625"/>
                <a:ext cx="1564558" cy="78415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TextBox 24"/>
            <p:cNvSpPr txBox="1"/>
            <p:nvPr/>
          </p:nvSpPr>
          <p:spPr>
            <a:xfrm>
              <a:off x="1785804" y="3745798"/>
              <a:ext cx="513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Cxa</a:t>
              </a:r>
              <a:endParaRPr lang="en-IN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967738" y="4092400"/>
              <a:ext cx="5293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Cxb</a:t>
              </a:r>
              <a:endParaRPr lang="en-IN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542693" y="4760720"/>
              <a:ext cx="5000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Cxc</a:t>
              </a:r>
              <a:endParaRPr lang="en-IN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088629" y="3757161"/>
              <a:ext cx="5378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Day</a:t>
              </a:r>
              <a:endParaRPr lang="en-IN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751273" y="4155652"/>
              <a:ext cx="552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Dby</a:t>
              </a:r>
              <a:endParaRPr lang="en-IN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751273" y="4611042"/>
              <a:ext cx="5293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Dcy</a:t>
              </a:r>
              <a:endParaRPr lang="en-IN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037312" y="3933056"/>
            <a:ext cx="2736304" cy="1121084"/>
            <a:chOff x="6037312" y="3814671"/>
            <a:chExt cx="2736304" cy="1121084"/>
          </a:xfrm>
        </p:grpSpPr>
        <p:sp>
          <p:nvSpPr>
            <p:cNvPr id="35" name="Oval 34"/>
            <p:cNvSpPr/>
            <p:nvPr/>
          </p:nvSpPr>
          <p:spPr>
            <a:xfrm>
              <a:off x="6037312" y="4340318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x</a:t>
              </a:r>
              <a:endParaRPr lang="en-IN" dirty="0"/>
            </a:p>
          </p:txBody>
        </p:sp>
        <p:sp>
          <p:nvSpPr>
            <p:cNvPr id="36" name="Oval 35"/>
            <p:cNvSpPr/>
            <p:nvPr/>
          </p:nvSpPr>
          <p:spPr>
            <a:xfrm>
              <a:off x="6876256" y="3814671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endParaRPr lang="en-IN" dirty="0"/>
            </a:p>
          </p:txBody>
        </p:sp>
        <p:sp>
          <p:nvSpPr>
            <p:cNvPr id="37" name="Oval 36"/>
            <p:cNvSpPr/>
            <p:nvPr/>
          </p:nvSpPr>
          <p:spPr>
            <a:xfrm>
              <a:off x="8316416" y="4377988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y</a:t>
              </a:r>
              <a:endParaRPr lang="en-IN" dirty="0"/>
            </a:p>
          </p:txBody>
        </p:sp>
        <p:cxnSp>
          <p:nvCxnSpPr>
            <p:cNvPr id="39" name="Straight Arrow Connector 38"/>
            <p:cNvCxnSpPr>
              <a:stCxn id="35" idx="7"/>
            </p:cNvCxnSpPr>
            <p:nvPr/>
          </p:nvCxnSpPr>
          <p:spPr>
            <a:xfrm flipV="1">
              <a:off x="6427557" y="4155652"/>
              <a:ext cx="448699" cy="251621"/>
            </a:xfrm>
            <a:prstGeom prst="straightConnector1">
              <a:avLst/>
            </a:prstGeom>
            <a:ln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5" idx="6"/>
              <a:endCxn id="37" idx="2"/>
            </p:cNvCxnSpPr>
            <p:nvPr/>
          </p:nvCxnSpPr>
          <p:spPr>
            <a:xfrm>
              <a:off x="6494512" y="4568918"/>
              <a:ext cx="1821904" cy="3767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6" idx="6"/>
              <a:endCxn id="37" idx="1"/>
            </p:cNvCxnSpPr>
            <p:nvPr/>
          </p:nvCxnSpPr>
          <p:spPr>
            <a:xfrm>
              <a:off x="7333456" y="4043271"/>
              <a:ext cx="1049915" cy="4016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6265912" y="3909561"/>
              <a:ext cx="4988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Cxz</a:t>
              </a:r>
              <a:endParaRPr lang="en-IN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515339" y="4566423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Dxy</a:t>
              </a:r>
              <a:endParaRPr lang="en-IN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608985" y="3814671"/>
              <a:ext cx="5208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Dzy</a:t>
              </a:r>
              <a:endParaRPr lang="en-IN" dirty="0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899592" y="566124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General case with three intermediate node</a:t>
            </a:r>
            <a:endParaRPr lang="en-IN" dirty="0"/>
          </a:p>
        </p:txBody>
      </p:sp>
      <p:sp>
        <p:nvSpPr>
          <p:cNvPr id="50" name="TextBox 49"/>
          <p:cNvSpPr txBox="1"/>
          <p:nvPr/>
        </p:nvSpPr>
        <p:spPr>
          <a:xfrm>
            <a:off x="5785284" y="566124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Updating the path with new route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56838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DVR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262088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least cost tree is a combination of least-cost paths from root of the tree to all destinations. </a:t>
            </a:r>
          </a:p>
          <a:p>
            <a:r>
              <a:rPr lang="en-US" dirty="0" smtClean="0"/>
              <a:t>In DVR we create a one </a:t>
            </a:r>
            <a:r>
              <a:rPr lang="en-US" dirty="0" err="1" smtClean="0"/>
              <a:t>dimentional</a:t>
            </a:r>
            <a:r>
              <a:rPr lang="en-US" dirty="0" smtClean="0"/>
              <a:t> array to represent the least cost as a tree</a:t>
            </a:r>
          </a:p>
          <a:p>
            <a:r>
              <a:rPr lang="en-US" dirty="0" smtClean="0"/>
              <a:t>See figure to represent a 1-D array for the tree for node A in internet and the corresponding distance vector</a:t>
            </a:r>
            <a:endParaRPr lang="en-IN" dirty="0"/>
          </a:p>
        </p:txBody>
      </p:sp>
      <p:cxnSp>
        <p:nvCxnSpPr>
          <p:cNvPr id="15" name="Straight Arrow Connector 14"/>
          <p:cNvCxnSpPr>
            <a:stCxn id="4" idx="4"/>
            <a:endCxn id="5" idx="0"/>
          </p:cNvCxnSpPr>
          <p:nvPr/>
        </p:nvCxnSpPr>
        <p:spPr>
          <a:xfrm>
            <a:off x="1625273" y="4663222"/>
            <a:ext cx="37711" cy="550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4"/>
            <a:endCxn id="6" idx="0"/>
          </p:cNvCxnSpPr>
          <p:nvPr/>
        </p:nvCxnSpPr>
        <p:spPr>
          <a:xfrm>
            <a:off x="2680241" y="4690433"/>
            <a:ext cx="51806" cy="5337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1229024" y="3845982"/>
            <a:ext cx="3882590" cy="2186772"/>
            <a:chOff x="1938698" y="3789040"/>
            <a:chExt cx="3882590" cy="2186772"/>
          </a:xfrm>
        </p:grpSpPr>
        <p:sp>
          <p:nvSpPr>
            <p:cNvPr id="4" name="Oval 3"/>
            <p:cNvSpPr/>
            <p:nvPr/>
          </p:nvSpPr>
          <p:spPr>
            <a:xfrm>
              <a:off x="2106347" y="4149080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IN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2144058" y="5157192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IN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3213121" y="5167197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IN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3161315" y="4176291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IN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4457459" y="5157192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</a:t>
              </a:r>
              <a:endParaRPr lang="en-IN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4405653" y="4166286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</a:t>
              </a:r>
              <a:endParaRPr lang="en-IN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5364088" y="4699992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</a:t>
              </a:r>
              <a:endParaRPr lang="en-IN" dirty="0"/>
            </a:p>
          </p:txBody>
        </p:sp>
        <p:cxnSp>
          <p:nvCxnSpPr>
            <p:cNvPr id="12" name="Straight Arrow Connector 11"/>
            <p:cNvCxnSpPr>
              <a:stCxn id="4" idx="6"/>
              <a:endCxn id="7" idx="2"/>
            </p:cNvCxnSpPr>
            <p:nvPr/>
          </p:nvCxnSpPr>
          <p:spPr>
            <a:xfrm>
              <a:off x="2563547" y="4377680"/>
              <a:ext cx="597768" cy="2721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7" idx="6"/>
              <a:endCxn id="9" idx="2"/>
            </p:cNvCxnSpPr>
            <p:nvPr/>
          </p:nvCxnSpPr>
          <p:spPr>
            <a:xfrm flipV="1">
              <a:off x="3618515" y="4394886"/>
              <a:ext cx="787138" cy="1000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6" idx="6"/>
              <a:endCxn id="8" idx="2"/>
            </p:cNvCxnSpPr>
            <p:nvPr/>
          </p:nvCxnSpPr>
          <p:spPr>
            <a:xfrm flipV="1">
              <a:off x="3670321" y="5385792"/>
              <a:ext cx="787138" cy="1000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8" idx="6"/>
            </p:cNvCxnSpPr>
            <p:nvPr/>
          </p:nvCxnSpPr>
          <p:spPr>
            <a:xfrm flipV="1">
              <a:off x="4914659" y="5013176"/>
              <a:ext cx="694928" cy="3726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1960234" y="384598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IN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046178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IN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211960" y="382604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7</a:t>
              </a:r>
              <a:endParaRPr lang="en-IN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938698" y="560648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IN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170319" y="560648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IN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289717" y="560648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</a:t>
              </a:r>
              <a:endParaRPr lang="en-IN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308947" y="4399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9</a:t>
              </a:r>
              <a:endParaRPr lang="en-IN" dirty="0"/>
            </a:p>
          </p:txBody>
        </p:sp>
      </p:grpSp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148907"/>
              </p:ext>
            </p:extLst>
          </p:nvPr>
        </p:nvGraphicFramePr>
        <p:xfrm>
          <a:off x="6300192" y="3527256"/>
          <a:ext cx="1190036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018"/>
                <a:gridCol w="595018"/>
              </a:tblGrid>
              <a:tr h="351641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IN" dirty="0"/>
                    </a:p>
                  </a:txBody>
                  <a:tcPr/>
                </a:tc>
              </a:tr>
              <a:tr h="351641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</a:tr>
              <a:tr h="351641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IN" dirty="0"/>
                    </a:p>
                  </a:txBody>
                  <a:tcPr/>
                </a:tc>
              </a:tr>
              <a:tr h="351641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IN" dirty="0"/>
                    </a:p>
                  </a:txBody>
                  <a:tcPr/>
                </a:tc>
              </a:tr>
              <a:tr h="351641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IN" dirty="0"/>
                    </a:p>
                  </a:txBody>
                  <a:tcPr/>
                </a:tc>
              </a:tr>
              <a:tr h="351641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IN" dirty="0"/>
                    </a:p>
                  </a:txBody>
                  <a:tcPr/>
                </a:tc>
              </a:tr>
              <a:tr h="351641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IN" dirty="0"/>
                    </a:p>
                  </a:txBody>
                  <a:tcPr/>
                </a:tc>
              </a:tr>
              <a:tr h="346824"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1379867" y="6237312"/>
            <a:ext cx="2596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Tree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57226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Distance vector for an internet</a:t>
            </a:r>
            <a:endParaRPr lang="en-IN" dirty="0"/>
          </a:p>
        </p:txBody>
      </p:sp>
      <p:grpSp>
        <p:nvGrpSpPr>
          <p:cNvPr id="4" name="Group 3"/>
          <p:cNvGrpSpPr/>
          <p:nvPr/>
        </p:nvGrpSpPr>
        <p:grpSpPr>
          <a:xfrm>
            <a:off x="1662639" y="3068012"/>
            <a:ext cx="3861054" cy="1945164"/>
            <a:chOff x="1960234" y="3845982"/>
            <a:chExt cx="3861054" cy="1945164"/>
          </a:xfrm>
        </p:grpSpPr>
        <p:sp>
          <p:nvSpPr>
            <p:cNvPr id="5" name="Oval 4"/>
            <p:cNvSpPr/>
            <p:nvPr/>
          </p:nvSpPr>
          <p:spPr>
            <a:xfrm>
              <a:off x="2106347" y="4149080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IN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2144058" y="5157192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IN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3213121" y="5167197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IN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3161315" y="4176291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IN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4457459" y="5157192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</a:t>
              </a:r>
              <a:endParaRPr lang="en-IN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4405653" y="4166286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</a:t>
              </a:r>
              <a:endParaRPr lang="en-IN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5364088" y="4699992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</a:t>
              </a:r>
              <a:endParaRPr lang="en-IN" dirty="0"/>
            </a:p>
          </p:txBody>
        </p:sp>
        <p:cxnSp>
          <p:nvCxnSpPr>
            <p:cNvPr id="15" name="Straight Arrow Connector 14"/>
            <p:cNvCxnSpPr>
              <a:stCxn id="9" idx="6"/>
            </p:cNvCxnSpPr>
            <p:nvPr/>
          </p:nvCxnSpPr>
          <p:spPr>
            <a:xfrm flipV="1">
              <a:off x="4914659" y="5013176"/>
              <a:ext cx="694928" cy="3726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1960234" y="384598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IN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11588" y="40221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IN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988031" y="414908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IN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72658" y="4699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IN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776501" y="542181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IN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111280" y="521113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IN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062402" y="433066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IN" dirty="0"/>
            </a:p>
          </p:txBody>
        </p:sp>
      </p:grp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787781"/>
              </p:ext>
            </p:extLst>
          </p:nvPr>
        </p:nvGraphicFramePr>
        <p:xfrm>
          <a:off x="683568" y="1196752"/>
          <a:ext cx="1190036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018"/>
                <a:gridCol w="595018"/>
              </a:tblGrid>
              <a:tr h="181224">
                <a:tc>
                  <a:txBody>
                    <a:bodyPr/>
                    <a:lstStyle/>
                    <a:p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1" name="Straight Connector 30"/>
          <p:cNvCxnSpPr>
            <a:stCxn id="7" idx="6"/>
            <a:endCxn id="9" idx="2"/>
          </p:cNvCxnSpPr>
          <p:nvPr/>
        </p:nvCxnSpPr>
        <p:spPr>
          <a:xfrm flipV="1">
            <a:off x="3372726" y="4607822"/>
            <a:ext cx="787138" cy="10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5" idx="6"/>
            <a:endCxn id="8" idx="2"/>
          </p:cNvCxnSpPr>
          <p:nvPr/>
        </p:nvCxnSpPr>
        <p:spPr>
          <a:xfrm>
            <a:off x="2265952" y="3599710"/>
            <a:ext cx="597768" cy="272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5" idx="4"/>
            <a:endCxn id="6" idx="0"/>
          </p:cNvCxnSpPr>
          <p:nvPr/>
        </p:nvCxnSpPr>
        <p:spPr>
          <a:xfrm>
            <a:off x="2037352" y="3828310"/>
            <a:ext cx="37711" cy="5509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2303663" y="4607822"/>
            <a:ext cx="611863" cy="10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8" idx="6"/>
            <a:endCxn id="10" idx="2"/>
          </p:cNvCxnSpPr>
          <p:nvPr/>
        </p:nvCxnSpPr>
        <p:spPr>
          <a:xfrm flipV="1">
            <a:off x="3320920" y="3616916"/>
            <a:ext cx="787138" cy="10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0" idx="6"/>
            <a:endCxn id="22" idx="2"/>
          </p:cNvCxnSpPr>
          <p:nvPr/>
        </p:nvCxnSpPr>
        <p:spPr>
          <a:xfrm>
            <a:off x="4565258" y="3616916"/>
            <a:ext cx="350392" cy="3051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8" idx="4"/>
            <a:endCxn id="7" idx="0"/>
          </p:cNvCxnSpPr>
          <p:nvPr/>
        </p:nvCxnSpPr>
        <p:spPr>
          <a:xfrm>
            <a:off x="3092320" y="3855521"/>
            <a:ext cx="51806" cy="5337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0" idx="4"/>
            <a:endCxn id="9" idx="0"/>
          </p:cNvCxnSpPr>
          <p:nvPr/>
        </p:nvCxnSpPr>
        <p:spPr>
          <a:xfrm>
            <a:off x="4336658" y="3845516"/>
            <a:ext cx="51806" cy="5337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401404" y="46092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IN" dirty="0"/>
          </a:p>
        </p:txBody>
      </p:sp>
      <p:sp>
        <p:nvSpPr>
          <p:cNvPr id="49" name="TextBox 48"/>
          <p:cNvSpPr txBox="1"/>
          <p:nvPr/>
        </p:nvSpPr>
        <p:spPr>
          <a:xfrm>
            <a:off x="4660710" y="423408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IN" dirty="0"/>
          </a:p>
        </p:txBody>
      </p:sp>
      <p:sp>
        <p:nvSpPr>
          <p:cNvPr id="50" name="TextBox 49"/>
          <p:cNvSpPr txBox="1"/>
          <p:nvPr/>
        </p:nvSpPr>
        <p:spPr>
          <a:xfrm>
            <a:off x="3616365" y="41897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IN" dirty="0"/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955337"/>
              </p:ext>
            </p:extLst>
          </p:nvPr>
        </p:nvGraphicFramePr>
        <p:xfrm>
          <a:off x="2710021" y="1124744"/>
          <a:ext cx="1190036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018"/>
                <a:gridCol w="595018"/>
              </a:tblGrid>
              <a:tr h="181224">
                <a:tc>
                  <a:txBody>
                    <a:bodyPr/>
                    <a:lstStyle/>
                    <a:p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432314"/>
              </p:ext>
            </p:extLst>
          </p:nvPr>
        </p:nvGraphicFramePr>
        <p:xfrm>
          <a:off x="4565258" y="1124744"/>
          <a:ext cx="1190036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018"/>
                <a:gridCol w="595018"/>
              </a:tblGrid>
              <a:tr h="171832">
                <a:tc>
                  <a:txBody>
                    <a:bodyPr/>
                    <a:lstStyle/>
                    <a:p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5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IN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823582"/>
              </p:ext>
            </p:extLst>
          </p:nvPr>
        </p:nvGraphicFramePr>
        <p:xfrm>
          <a:off x="6516216" y="2847603"/>
          <a:ext cx="1190036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018"/>
                <a:gridCol w="595018"/>
              </a:tblGrid>
              <a:tr h="181224">
                <a:tc>
                  <a:txBody>
                    <a:bodyPr/>
                    <a:lstStyle/>
                    <a:p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IN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197554"/>
              </p:ext>
            </p:extLst>
          </p:nvPr>
        </p:nvGraphicFramePr>
        <p:xfrm>
          <a:off x="4660710" y="4887561"/>
          <a:ext cx="1190036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018"/>
                <a:gridCol w="595018"/>
              </a:tblGrid>
              <a:tr h="181224">
                <a:tc>
                  <a:txBody>
                    <a:bodyPr/>
                    <a:lstStyle/>
                    <a:p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IN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5" name="Tab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27376"/>
              </p:ext>
            </p:extLst>
          </p:nvPr>
        </p:nvGraphicFramePr>
        <p:xfrm>
          <a:off x="2439713" y="4869160"/>
          <a:ext cx="1190036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018"/>
                <a:gridCol w="595018"/>
              </a:tblGrid>
              <a:tr h="181224">
                <a:tc>
                  <a:txBody>
                    <a:bodyPr/>
                    <a:lstStyle/>
                    <a:p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6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042572"/>
              </p:ext>
            </p:extLst>
          </p:nvPr>
        </p:nvGraphicFramePr>
        <p:xfrm>
          <a:off x="656427" y="4446438"/>
          <a:ext cx="1190036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018"/>
                <a:gridCol w="595018"/>
              </a:tblGrid>
              <a:tr h="181224">
                <a:tc>
                  <a:txBody>
                    <a:bodyPr/>
                    <a:lstStyle/>
                    <a:p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smtClean="0"/>
                        <a:t>C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5796136" y="692696"/>
            <a:ext cx="325589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Each host discovers the distance </a:t>
            </a:r>
          </a:p>
          <a:p>
            <a:r>
              <a:rPr lang="en-US" dirty="0" smtClean="0"/>
              <a:t>of its immediate </a:t>
            </a:r>
            <a:r>
              <a:rPr lang="en-US" dirty="0" err="1" smtClean="0"/>
              <a:t>neighbour</a:t>
            </a:r>
            <a:r>
              <a:rPr lang="en-US" dirty="0" smtClean="0"/>
              <a:t> and </a:t>
            </a:r>
          </a:p>
          <a:p>
            <a:r>
              <a:rPr lang="en-US" dirty="0" smtClean="0"/>
              <a:t>inserts the value  in </a:t>
            </a:r>
          </a:p>
          <a:p>
            <a:r>
              <a:rPr lang="en-US" dirty="0" smtClean="0"/>
              <a:t>corresponding cell, and leaves </a:t>
            </a:r>
          </a:p>
          <a:p>
            <a:r>
              <a:rPr lang="en-US" dirty="0" smtClean="0"/>
              <a:t>the other values to infinity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20201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Nodes in internet help each other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1540767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The information in the hosts as in last slide is prepared </a:t>
            </a:r>
            <a:r>
              <a:rPr lang="en-US" dirty="0" err="1" smtClean="0"/>
              <a:t>asynchrnously</a:t>
            </a:r>
            <a:r>
              <a:rPr lang="en-US" dirty="0" smtClean="0"/>
              <a:t> and not sufficient for routing.</a:t>
            </a:r>
          </a:p>
          <a:p>
            <a:r>
              <a:rPr lang="en-US" dirty="0" smtClean="0"/>
              <a:t>So, each node should help other nodes in updating the least-cost using Bellman Ford eqn. to all nodes</a:t>
            </a:r>
          </a:p>
          <a:p>
            <a:r>
              <a:rPr lang="en-US" dirty="0" smtClean="0"/>
              <a:t>We need to update </a:t>
            </a:r>
            <a:r>
              <a:rPr lang="en-US" dirty="0" err="1" smtClean="0"/>
              <a:t>alll</a:t>
            </a:r>
            <a:r>
              <a:rPr lang="en-US" dirty="0" smtClean="0"/>
              <a:t> ‘N’ nodes, So algorithm works in a loop. Two events are shown in figure below</a:t>
            </a:r>
          </a:p>
          <a:p>
            <a:r>
              <a:rPr lang="en-US" dirty="0" smtClean="0"/>
              <a:t>As seen after first event least-cost to node D updated to 5 </a:t>
            </a:r>
            <a:r>
              <a:rPr lang="en-US" dirty="0" smtClean="0">
                <a:solidFill>
                  <a:srgbClr val="FF0000"/>
                </a:solidFill>
              </a:rPr>
              <a:t>(B to A =2 + A to D= 3, </a:t>
            </a:r>
          </a:p>
          <a:p>
            <a:r>
              <a:rPr lang="en-US" dirty="0" smtClean="0"/>
              <a:t>After second event least-cost to F also changes</a:t>
            </a:r>
            <a:r>
              <a:rPr lang="en-US" dirty="0" smtClean="0">
                <a:solidFill>
                  <a:srgbClr val="FF0000"/>
                </a:solidFill>
              </a:rPr>
              <a:t> (B to F has two paths through C and through E, and least path is through E which is 4+2=6)</a:t>
            </a:r>
            <a:r>
              <a:rPr lang="en-US" dirty="0" smtClean="0"/>
              <a:t>. This continues to update least-cost to all nodes </a:t>
            </a: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423755"/>
              </p:ext>
            </p:extLst>
          </p:nvPr>
        </p:nvGraphicFramePr>
        <p:xfrm>
          <a:off x="457315" y="3645024"/>
          <a:ext cx="1190036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018"/>
                <a:gridCol w="595018"/>
              </a:tblGrid>
              <a:tr h="18122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New B</a:t>
                      </a:r>
                      <a:endParaRPr lang="en-IN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IN" sz="1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650963"/>
              </p:ext>
            </p:extLst>
          </p:nvPr>
        </p:nvGraphicFramePr>
        <p:xfrm>
          <a:off x="1979712" y="3645024"/>
          <a:ext cx="1190036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018"/>
                <a:gridCol w="595018"/>
              </a:tblGrid>
              <a:tr h="18122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Old B</a:t>
                      </a:r>
                      <a:endParaRPr lang="en-IN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770839"/>
              </p:ext>
            </p:extLst>
          </p:nvPr>
        </p:nvGraphicFramePr>
        <p:xfrm>
          <a:off x="3347864" y="3717032"/>
          <a:ext cx="1190036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018"/>
                <a:gridCol w="595018"/>
              </a:tblGrid>
              <a:tr h="171832">
                <a:tc>
                  <a:txBody>
                    <a:bodyPr/>
                    <a:lstStyle/>
                    <a:p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812512"/>
              </p:ext>
            </p:extLst>
          </p:nvPr>
        </p:nvGraphicFramePr>
        <p:xfrm>
          <a:off x="4777795" y="3645024"/>
          <a:ext cx="1190036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018"/>
                <a:gridCol w="595018"/>
              </a:tblGrid>
              <a:tr h="181224">
                <a:tc gridSpan="2">
                  <a:txBody>
                    <a:bodyPr/>
                    <a:lstStyle/>
                    <a:p>
                      <a:r>
                        <a:rPr lang="en-US" sz="1000" dirty="0" smtClean="0"/>
                        <a:t>New B</a:t>
                      </a:r>
                      <a:endParaRPr lang="en-IN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IN" sz="1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466334"/>
              </p:ext>
            </p:extLst>
          </p:nvPr>
        </p:nvGraphicFramePr>
        <p:xfrm>
          <a:off x="6300192" y="3645024"/>
          <a:ext cx="1190036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018"/>
                <a:gridCol w="595018"/>
              </a:tblGrid>
              <a:tr h="181224">
                <a:tc gridSpan="2">
                  <a:txBody>
                    <a:bodyPr/>
                    <a:lstStyle/>
                    <a:p>
                      <a:r>
                        <a:rPr lang="en-US" sz="1000" dirty="0" smtClean="0"/>
                        <a:t>Old B</a:t>
                      </a:r>
                      <a:endParaRPr lang="en-IN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574059"/>
              </p:ext>
            </p:extLst>
          </p:nvPr>
        </p:nvGraphicFramePr>
        <p:xfrm>
          <a:off x="7668344" y="3717032"/>
          <a:ext cx="1190036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018"/>
                <a:gridCol w="595018"/>
              </a:tblGrid>
              <a:tr h="171832">
                <a:tc>
                  <a:txBody>
                    <a:bodyPr/>
                    <a:lstStyle/>
                    <a:p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5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IN" sz="1000" dirty="0"/>
                    </a:p>
                  </a:txBody>
                  <a:tcPr/>
                </a:tc>
              </a:tr>
              <a:tr h="18122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</a:t>
                      </a:r>
                      <a:endParaRPr lang="en-I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IN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80247" y="5646542"/>
            <a:ext cx="32156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B[] = min(B[], 2+A[])</a:t>
            </a:r>
          </a:p>
          <a:p>
            <a:r>
              <a:rPr lang="en-US" sz="1400" dirty="0" smtClean="0"/>
              <a:t>First event: B receives a copy of A’s vector</a:t>
            </a:r>
            <a:endParaRPr lang="en-IN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5317539" y="5681719"/>
            <a:ext cx="3430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B[] = min(B[], 2+E[])</a:t>
            </a:r>
          </a:p>
          <a:p>
            <a:r>
              <a:rPr lang="en-US" sz="1400" dirty="0" smtClean="0"/>
              <a:t>Second event: B receives a copy of E’s vector</a:t>
            </a:r>
            <a:endParaRPr lang="en-IN" sz="1400" dirty="0"/>
          </a:p>
        </p:txBody>
      </p:sp>
      <p:sp>
        <p:nvSpPr>
          <p:cNvPr id="12" name="Rectangle 11"/>
          <p:cNvSpPr/>
          <p:nvPr/>
        </p:nvSpPr>
        <p:spPr>
          <a:xfrm>
            <a:off x="395536" y="3501008"/>
            <a:ext cx="4248472" cy="26687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4820909" y="3536185"/>
            <a:ext cx="4248472" cy="26687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539552" y="2852936"/>
            <a:ext cx="590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Updating the Distance Vector</a:t>
            </a:r>
            <a:endParaRPr lang="en-IN" sz="2000" b="1" dirty="0"/>
          </a:p>
        </p:txBody>
      </p:sp>
    </p:spTree>
    <p:extLst>
      <p:ext uri="{BB962C8B-B14F-4D97-AF65-F5344CB8AC3E}">
        <p14:creationId xmlns:p14="http://schemas.microsoft.com/office/powerpoint/2010/main" val="4081363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Distance Vector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Instability:</a:t>
            </a:r>
          </a:p>
          <a:p>
            <a:pPr lvl="1"/>
            <a:r>
              <a:rPr lang="en-US" dirty="0" smtClean="0"/>
              <a:t>Count to Infinity</a:t>
            </a:r>
          </a:p>
          <a:p>
            <a:pPr lvl="1"/>
            <a:r>
              <a:rPr lang="en-US" dirty="0" smtClean="0"/>
              <a:t>Two-node loop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01965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sz="3200" dirty="0" smtClean="0"/>
              <a:t>Count to Infinity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decrease in cost propagate fast whereas increase in cost propagate slowly. For example if a link breaks cost will become  </a:t>
            </a:r>
            <a:r>
              <a:rPr lang="en-IN" dirty="0" smtClean="0">
                <a:solidFill>
                  <a:schemeClr val="dk1"/>
                </a:solidFill>
              </a:rPr>
              <a:t>∞ and should be known to other nodes immediately but this does no happen fast but will take ∞</a:t>
            </a:r>
            <a:r>
              <a:rPr lang="en-IN" dirty="0" smtClean="0"/>
              <a:t> time and lead to count to infinity. </a:t>
            </a:r>
          </a:p>
          <a:p>
            <a:r>
              <a:rPr lang="en-IN" dirty="0" smtClean="0"/>
              <a:t>i.e. it takes several update before cost to broken link is recorded </a:t>
            </a:r>
            <a:r>
              <a:rPr lang="en-IN" dirty="0" smtClean="0">
                <a:solidFill>
                  <a:schemeClr val="dk1"/>
                </a:solidFill>
              </a:rPr>
              <a:t>∞</a:t>
            </a:r>
            <a:r>
              <a:rPr lang="en-IN" dirty="0" smtClean="0"/>
              <a:t> by all nodes/routers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6033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1334</Words>
  <Application>Microsoft Office PowerPoint</Application>
  <PresentationFormat>On-screen Show (4:3)</PresentationFormat>
  <Paragraphs>413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Distance Vector Routing (DVR)</vt:lpstr>
      <vt:lpstr>DVR</vt:lpstr>
      <vt:lpstr>Bellman Ford Equation</vt:lpstr>
      <vt:lpstr>Bellman ford cont…</vt:lpstr>
      <vt:lpstr>DVR</vt:lpstr>
      <vt:lpstr>Distance vector for an internet</vt:lpstr>
      <vt:lpstr>Nodes in internet help each other</vt:lpstr>
      <vt:lpstr>Problems with Distance Vector</vt:lpstr>
      <vt:lpstr>Count to Infinity</vt:lpstr>
      <vt:lpstr>Two-node Loop</vt:lpstr>
      <vt:lpstr>Solution to instability of route table</vt:lpstr>
      <vt:lpstr>Three or more Node Instability</vt:lpstr>
      <vt:lpstr>QUESTIONS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ECE</dc:creator>
  <cp:lastModifiedBy>ECE</cp:lastModifiedBy>
  <cp:revision>27</cp:revision>
  <dcterms:created xsi:type="dcterms:W3CDTF">2021-08-23T10:49:17Z</dcterms:created>
  <dcterms:modified xsi:type="dcterms:W3CDTF">2021-10-14T10:18:48Z</dcterms:modified>
</cp:coreProperties>
</file>