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756"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5CE8A915-D61F-4C21-B0CD-63EC9E1E0192}" type="datetimeFigureOut">
              <a:rPr lang="en-IN" smtClean="0"/>
              <a:t>25-08-2021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39B041E-C47B-4B54-8E30-2C142114C819}" type="slidenum">
              <a:rPr lang="en-IN" smtClean="0"/>
              <a:t>‹#›</a:t>
            </a:fld>
            <a:endParaRPr lang="en-IN"/>
          </a:p>
        </p:txBody>
      </p:sp>
    </p:spTree>
    <p:extLst>
      <p:ext uri="{BB962C8B-B14F-4D97-AF65-F5344CB8AC3E}">
        <p14:creationId xmlns:p14="http://schemas.microsoft.com/office/powerpoint/2010/main" val="48513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CE8A915-D61F-4C21-B0CD-63EC9E1E0192}" type="datetimeFigureOut">
              <a:rPr lang="en-IN" smtClean="0"/>
              <a:t>25-08-2021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39B041E-C47B-4B54-8E30-2C142114C819}" type="slidenum">
              <a:rPr lang="en-IN" smtClean="0"/>
              <a:t>‹#›</a:t>
            </a:fld>
            <a:endParaRPr lang="en-IN"/>
          </a:p>
        </p:txBody>
      </p:sp>
    </p:spTree>
    <p:extLst>
      <p:ext uri="{BB962C8B-B14F-4D97-AF65-F5344CB8AC3E}">
        <p14:creationId xmlns:p14="http://schemas.microsoft.com/office/powerpoint/2010/main" val="3267824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CE8A915-D61F-4C21-B0CD-63EC9E1E0192}" type="datetimeFigureOut">
              <a:rPr lang="en-IN" smtClean="0"/>
              <a:t>25-08-2021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39B041E-C47B-4B54-8E30-2C142114C819}" type="slidenum">
              <a:rPr lang="en-IN" smtClean="0"/>
              <a:t>‹#›</a:t>
            </a:fld>
            <a:endParaRPr lang="en-IN"/>
          </a:p>
        </p:txBody>
      </p:sp>
    </p:spTree>
    <p:extLst>
      <p:ext uri="{BB962C8B-B14F-4D97-AF65-F5344CB8AC3E}">
        <p14:creationId xmlns:p14="http://schemas.microsoft.com/office/powerpoint/2010/main" val="36695035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5CE8A915-D61F-4C21-B0CD-63EC9E1E0192}" type="datetimeFigureOut">
              <a:rPr lang="en-IN" smtClean="0"/>
              <a:t>25-08-2021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39B041E-C47B-4B54-8E30-2C142114C819}" type="slidenum">
              <a:rPr lang="en-IN" smtClean="0"/>
              <a:t>‹#›</a:t>
            </a:fld>
            <a:endParaRPr lang="en-IN"/>
          </a:p>
        </p:txBody>
      </p:sp>
    </p:spTree>
    <p:extLst>
      <p:ext uri="{BB962C8B-B14F-4D97-AF65-F5344CB8AC3E}">
        <p14:creationId xmlns:p14="http://schemas.microsoft.com/office/powerpoint/2010/main" val="2387538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E8A915-D61F-4C21-B0CD-63EC9E1E0192}" type="datetimeFigureOut">
              <a:rPr lang="en-IN" smtClean="0"/>
              <a:t>25-08-2021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39B041E-C47B-4B54-8E30-2C142114C819}" type="slidenum">
              <a:rPr lang="en-IN" smtClean="0"/>
              <a:t>‹#›</a:t>
            </a:fld>
            <a:endParaRPr lang="en-IN"/>
          </a:p>
        </p:txBody>
      </p:sp>
    </p:spTree>
    <p:extLst>
      <p:ext uri="{BB962C8B-B14F-4D97-AF65-F5344CB8AC3E}">
        <p14:creationId xmlns:p14="http://schemas.microsoft.com/office/powerpoint/2010/main" val="35460710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5CE8A915-D61F-4C21-B0CD-63EC9E1E0192}" type="datetimeFigureOut">
              <a:rPr lang="en-IN" smtClean="0"/>
              <a:t>25-08-2021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39B041E-C47B-4B54-8E30-2C142114C819}" type="slidenum">
              <a:rPr lang="en-IN" smtClean="0"/>
              <a:t>‹#›</a:t>
            </a:fld>
            <a:endParaRPr lang="en-IN"/>
          </a:p>
        </p:txBody>
      </p:sp>
    </p:spTree>
    <p:extLst>
      <p:ext uri="{BB962C8B-B14F-4D97-AF65-F5344CB8AC3E}">
        <p14:creationId xmlns:p14="http://schemas.microsoft.com/office/powerpoint/2010/main" val="39652353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5CE8A915-D61F-4C21-B0CD-63EC9E1E0192}" type="datetimeFigureOut">
              <a:rPr lang="en-IN" smtClean="0"/>
              <a:t>25-08-2021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39B041E-C47B-4B54-8E30-2C142114C819}" type="slidenum">
              <a:rPr lang="en-IN" smtClean="0"/>
              <a:t>‹#›</a:t>
            </a:fld>
            <a:endParaRPr lang="en-IN"/>
          </a:p>
        </p:txBody>
      </p:sp>
    </p:spTree>
    <p:extLst>
      <p:ext uri="{BB962C8B-B14F-4D97-AF65-F5344CB8AC3E}">
        <p14:creationId xmlns:p14="http://schemas.microsoft.com/office/powerpoint/2010/main" val="4650907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5CE8A915-D61F-4C21-B0CD-63EC9E1E0192}" type="datetimeFigureOut">
              <a:rPr lang="en-IN" smtClean="0"/>
              <a:t>25-08-2021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39B041E-C47B-4B54-8E30-2C142114C819}" type="slidenum">
              <a:rPr lang="en-IN" smtClean="0"/>
              <a:t>‹#›</a:t>
            </a:fld>
            <a:endParaRPr lang="en-IN"/>
          </a:p>
        </p:txBody>
      </p:sp>
    </p:spTree>
    <p:extLst>
      <p:ext uri="{BB962C8B-B14F-4D97-AF65-F5344CB8AC3E}">
        <p14:creationId xmlns:p14="http://schemas.microsoft.com/office/powerpoint/2010/main" val="7746613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E8A915-D61F-4C21-B0CD-63EC9E1E0192}" type="datetimeFigureOut">
              <a:rPr lang="en-IN" smtClean="0"/>
              <a:t>25-08-2021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39B041E-C47B-4B54-8E30-2C142114C819}" type="slidenum">
              <a:rPr lang="en-IN" smtClean="0"/>
              <a:t>‹#›</a:t>
            </a:fld>
            <a:endParaRPr lang="en-IN"/>
          </a:p>
        </p:txBody>
      </p:sp>
    </p:spTree>
    <p:extLst>
      <p:ext uri="{BB962C8B-B14F-4D97-AF65-F5344CB8AC3E}">
        <p14:creationId xmlns:p14="http://schemas.microsoft.com/office/powerpoint/2010/main" val="10754558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E8A915-D61F-4C21-B0CD-63EC9E1E0192}" type="datetimeFigureOut">
              <a:rPr lang="en-IN" smtClean="0"/>
              <a:t>25-08-2021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39B041E-C47B-4B54-8E30-2C142114C819}" type="slidenum">
              <a:rPr lang="en-IN" smtClean="0"/>
              <a:t>‹#›</a:t>
            </a:fld>
            <a:endParaRPr lang="en-IN"/>
          </a:p>
        </p:txBody>
      </p:sp>
    </p:spTree>
    <p:extLst>
      <p:ext uri="{BB962C8B-B14F-4D97-AF65-F5344CB8AC3E}">
        <p14:creationId xmlns:p14="http://schemas.microsoft.com/office/powerpoint/2010/main" val="258663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E8A915-D61F-4C21-B0CD-63EC9E1E0192}" type="datetimeFigureOut">
              <a:rPr lang="en-IN" smtClean="0"/>
              <a:t>25-08-2021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39B041E-C47B-4B54-8E30-2C142114C819}" type="slidenum">
              <a:rPr lang="en-IN" smtClean="0"/>
              <a:t>‹#›</a:t>
            </a:fld>
            <a:endParaRPr lang="en-IN"/>
          </a:p>
        </p:txBody>
      </p:sp>
    </p:spTree>
    <p:extLst>
      <p:ext uri="{BB962C8B-B14F-4D97-AF65-F5344CB8AC3E}">
        <p14:creationId xmlns:p14="http://schemas.microsoft.com/office/powerpoint/2010/main" val="8684947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E8A915-D61F-4C21-B0CD-63EC9E1E0192}" type="datetimeFigureOut">
              <a:rPr lang="en-IN" smtClean="0"/>
              <a:t>25-08-2021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9B041E-C47B-4B54-8E30-2C142114C819}" type="slidenum">
              <a:rPr lang="en-IN" smtClean="0"/>
              <a:t>‹#›</a:t>
            </a:fld>
            <a:endParaRPr lang="en-IN"/>
          </a:p>
        </p:txBody>
      </p:sp>
    </p:spTree>
    <p:extLst>
      <p:ext uri="{BB962C8B-B14F-4D97-AF65-F5344CB8AC3E}">
        <p14:creationId xmlns:p14="http://schemas.microsoft.com/office/powerpoint/2010/main" val="4668378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www.cisco.com/c/en/us/support/docs/ip/interior-gateway-routing-protocol-igrp/26825-5.html#intro"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Interior Gateway Routing Protocol </a:t>
            </a:r>
            <a:r>
              <a:rPr lang="pt-BR" dirty="0"/>
              <a:t> </a:t>
            </a:r>
            <a:r>
              <a:rPr lang="pt-BR" dirty="0" smtClean="0"/>
              <a:t/>
            </a:r>
            <a:br>
              <a:rPr lang="pt-BR" dirty="0" smtClean="0"/>
            </a:br>
            <a:r>
              <a:rPr lang="pt-BR" dirty="0" smtClean="0"/>
              <a:t>IGRP </a:t>
            </a:r>
            <a:r>
              <a:rPr lang="pt-BR" dirty="0"/>
              <a:t>is a distance vector protocol.</a:t>
            </a:r>
            <a:endParaRPr lang="en-IN" dirty="0"/>
          </a:p>
        </p:txBody>
      </p:sp>
      <p:sp>
        <p:nvSpPr>
          <p:cNvPr id="3" name="Subtitle 2"/>
          <p:cNvSpPr>
            <a:spLocks noGrp="1"/>
          </p:cNvSpPr>
          <p:nvPr>
            <p:ph type="subTitle" idx="1"/>
          </p:nvPr>
        </p:nvSpPr>
        <p:spPr/>
        <p:txBody>
          <a:bodyPr>
            <a:normAutofit fontScale="92500" lnSpcReduction="10000"/>
          </a:bodyPr>
          <a:lstStyle/>
          <a:p>
            <a:r>
              <a:rPr lang="en-US" dirty="0" smtClean="0"/>
              <a:t>Reference: </a:t>
            </a:r>
            <a:r>
              <a:rPr lang="en-US" dirty="0" smtClean="0">
                <a:hlinkClick r:id="rId2"/>
              </a:rPr>
              <a:t>https://www.cisco.com/c/en/us/support/docs/ip/interior-gateway-routing-protocol-igrp/26825-5.html#intro</a:t>
            </a:r>
            <a:r>
              <a:rPr lang="en-US" dirty="0" smtClean="0"/>
              <a:t> </a:t>
            </a:r>
            <a:endParaRPr lang="en-IN" dirty="0"/>
          </a:p>
        </p:txBody>
      </p:sp>
    </p:spTree>
    <p:extLst>
      <p:ext uri="{BB962C8B-B14F-4D97-AF65-F5344CB8AC3E}">
        <p14:creationId xmlns:p14="http://schemas.microsoft.com/office/powerpoint/2010/main" val="14884634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rmAutofit fontScale="90000"/>
          </a:bodyPr>
          <a:lstStyle/>
          <a:p>
            <a:r>
              <a:rPr lang="en-US" dirty="0" smtClean="0"/>
              <a:t>IGRP</a:t>
            </a:r>
            <a:endParaRPr lang="en-IN" dirty="0"/>
          </a:p>
        </p:txBody>
      </p:sp>
      <p:sp>
        <p:nvSpPr>
          <p:cNvPr id="3" name="Content Placeholder 2"/>
          <p:cNvSpPr>
            <a:spLocks noGrp="1"/>
          </p:cNvSpPr>
          <p:nvPr>
            <p:ph idx="1"/>
          </p:nvPr>
        </p:nvSpPr>
        <p:spPr>
          <a:xfrm>
            <a:off x="467545" y="3284984"/>
            <a:ext cx="8229600" cy="3301827"/>
          </a:xfrm>
        </p:spPr>
        <p:txBody>
          <a:bodyPr>
            <a:normAutofit fontScale="47500" lnSpcReduction="20000"/>
          </a:bodyPr>
          <a:lstStyle/>
          <a:p>
            <a:pPr fontAlgn="base"/>
            <a:r>
              <a:rPr lang="en-US" dirty="0" smtClean="0"/>
              <a:t>However</a:t>
            </a:r>
            <a:r>
              <a:rPr lang="en-US" dirty="0"/>
              <a:t>, gateway A need not choose between the two routes involving C. The routing table in A has a single entry representing the path to C. Its metric represents the best way of getting from C to the final destination. If A sends a packet to C, it is up to C to decide whether to use B or D.</a:t>
            </a:r>
          </a:p>
          <a:p>
            <a:pPr fontAlgn="base"/>
            <a:r>
              <a:rPr lang="en-US" b="1" dirty="0"/>
              <a:t>Equation 1</a:t>
            </a:r>
            <a:endParaRPr lang="en-US" dirty="0"/>
          </a:p>
          <a:p>
            <a:pPr fontAlgn="base"/>
            <a:r>
              <a:rPr lang="en-US" dirty="0"/>
              <a:t>The composite metric function computed for each data path is as shown below:</a:t>
            </a:r>
          </a:p>
          <a:p>
            <a:pPr fontAlgn="base"/>
            <a:r>
              <a:rPr lang="en-US" dirty="0" smtClean="0"/>
              <a:t>[(K1 / Be) + (K2 * Dc)] </a:t>
            </a:r>
            <a:r>
              <a:rPr lang="en-US" dirty="0" err="1" smtClean="0"/>
              <a:t>r</a:t>
            </a:r>
            <a:r>
              <a:rPr lang="en-US" dirty="0" err="1"/>
              <a:t>Where</a:t>
            </a:r>
            <a:r>
              <a:rPr lang="en-US" dirty="0"/>
              <a:t> r = fractional reliability (% of transmissions that are successfully received at the next hop), Dc = composite delay, Be = effective bandwidth: unloaded bandwidth x (1 - channel occupancy), and K1 and K2 = constants.</a:t>
            </a:r>
          </a:p>
          <a:p>
            <a:pPr fontAlgn="base"/>
            <a:r>
              <a:rPr lang="en-US" b="1" dirty="0"/>
              <a:t>Equation 2</a:t>
            </a:r>
            <a:endParaRPr lang="en-US" dirty="0"/>
          </a:p>
          <a:p>
            <a:pPr fontAlgn="base"/>
            <a:r>
              <a:rPr lang="en-US" dirty="0"/>
              <a:t>In principle the composite delay, Dc, could be determined as shown below:</a:t>
            </a:r>
          </a:p>
          <a:p>
            <a:pPr fontAlgn="base"/>
            <a:r>
              <a:rPr lang="en-US" dirty="0" smtClean="0"/>
              <a:t>Dc = Ds + </a:t>
            </a:r>
            <a:r>
              <a:rPr lang="en-US" dirty="0" err="1" smtClean="0"/>
              <a:t>Dcir</a:t>
            </a:r>
            <a:r>
              <a:rPr lang="en-US" dirty="0" smtClean="0"/>
              <a:t> + </a:t>
            </a:r>
            <a:r>
              <a:rPr lang="en-US" dirty="0" err="1" smtClean="0"/>
              <a:t>Dt</a:t>
            </a:r>
            <a:r>
              <a:rPr lang="en-US" dirty="0" err="1"/>
              <a:t>Where</a:t>
            </a:r>
            <a:r>
              <a:rPr lang="en-US" dirty="0"/>
              <a:t> Ds = switching delay, </a:t>
            </a:r>
            <a:r>
              <a:rPr lang="en-US" dirty="0" err="1"/>
              <a:t>Dcir</a:t>
            </a:r>
            <a:r>
              <a:rPr lang="en-US" dirty="0"/>
              <a:t> = circuit delay (propagation delay of 1 bit), and DT = transmission delay (no-load delay for a 1500 bit message).</a:t>
            </a:r>
          </a:p>
          <a:p>
            <a:pPr fontAlgn="base"/>
            <a:r>
              <a:rPr lang="en-US" dirty="0"/>
              <a:t>However, in practice a standard delay figure is used for each type of network technology. For instance, there will be a standard delay figure for Ethernet, and for serial lines at any particular bit rate.</a:t>
            </a:r>
          </a:p>
          <a:p>
            <a:endParaRPr lang="en-IN"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7303" y="332656"/>
            <a:ext cx="3415896" cy="25202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Rectangle 5"/>
          <p:cNvSpPr/>
          <p:nvPr/>
        </p:nvSpPr>
        <p:spPr>
          <a:xfrm>
            <a:off x="3707905" y="836712"/>
            <a:ext cx="5436096" cy="2646878"/>
          </a:xfrm>
          <a:prstGeom prst="rect">
            <a:avLst/>
          </a:prstGeom>
        </p:spPr>
        <p:txBody>
          <a:bodyPr wrap="square">
            <a:spAutoFit/>
          </a:bodyPr>
          <a:lstStyle/>
          <a:p>
            <a:pPr fontAlgn="base"/>
            <a:r>
              <a:rPr lang="en-US" sz="1600" dirty="0" smtClean="0"/>
              <a:t>Each gateway computes a composite metric to determine the desirability of the data paths to destination computers.</a:t>
            </a:r>
          </a:p>
          <a:p>
            <a:pPr fontAlgn="base"/>
            <a:r>
              <a:rPr lang="en-US" sz="1600" dirty="0" smtClean="0"/>
              <a:t> For instance, in the diagram above, for a destination in Network 6, gateway A (</a:t>
            </a:r>
            <a:r>
              <a:rPr lang="en-US" sz="1600" dirty="0" err="1" smtClean="0"/>
              <a:t>gw</a:t>
            </a:r>
            <a:r>
              <a:rPr lang="en-US" sz="1600" dirty="0" smtClean="0"/>
              <a:t> A) would compute metric functions for two paths, via gateways B and C. Note that paths are defined simply by the next hop. There are actually three possible routes from A to Network 6:</a:t>
            </a:r>
          </a:p>
          <a:p>
            <a:pPr lvl="1" fontAlgn="base"/>
            <a:r>
              <a:rPr lang="en-US" sz="1600" dirty="0" smtClean="0"/>
              <a:t>Direct to B</a:t>
            </a:r>
          </a:p>
          <a:p>
            <a:pPr lvl="1" fontAlgn="base"/>
            <a:r>
              <a:rPr lang="en-US" sz="1600" dirty="0" smtClean="0"/>
              <a:t>To C and then to B</a:t>
            </a:r>
          </a:p>
          <a:p>
            <a:pPr lvl="1" fontAlgn="base"/>
            <a:r>
              <a:rPr lang="en-US" sz="1600" dirty="0" smtClean="0"/>
              <a:t>To C and then to D</a:t>
            </a:r>
            <a:endParaRPr lang="en-US" sz="1600" dirty="0"/>
          </a:p>
        </p:txBody>
      </p:sp>
    </p:spTree>
    <p:extLst>
      <p:ext uri="{BB962C8B-B14F-4D97-AF65-F5344CB8AC3E}">
        <p14:creationId xmlns:p14="http://schemas.microsoft.com/office/powerpoint/2010/main" val="39071446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46050"/>
          </a:xfrm>
        </p:spPr>
        <p:txBody>
          <a:bodyPr>
            <a:normAutofit fontScale="90000"/>
          </a:bodyPr>
          <a:lstStyle/>
          <a:p>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874407371"/>
              </p:ext>
            </p:extLst>
          </p:nvPr>
        </p:nvGraphicFramePr>
        <p:xfrm>
          <a:off x="323528" y="764704"/>
          <a:ext cx="8229600" cy="3384080"/>
        </p:xfrm>
        <a:graphic>
          <a:graphicData uri="http://schemas.openxmlformats.org/drawingml/2006/table">
            <a:tbl>
              <a:tblPr/>
              <a:tblGrid>
                <a:gridCol w="2057400"/>
                <a:gridCol w="2057400"/>
                <a:gridCol w="2057400"/>
                <a:gridCol w="2057400"/>
              </a:tblGrid>
              <a:tr h="338408">
                <a:tc>
                  <a:txBody>
                    <a:bodyPr/>
                    <a:lstStyle/>
                    <a:p>
                      <a:pPr fontAlgn="base"/>
                      <a:r>
                        <a:rPr lang="en-IN" sz="1600" b="1">
                          <a:effectLst/>
                          <a:latin typeface="inherit"/>
                        </a:rPr>
                        <a:t>Network</a:t>
                      </a:r>
                    </a:p>
                  </a:txBody>
                  <a:tcPr marL="61053" marR="43609" marT="43609" marB="43609"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6E6E6"/>
                    </a:solidFill>
                  </a:tcPr>
                </a:tc>
                <a:tc>
                  <a:txBody>
                    <a:bodyPr/>
                    <a:lstStyle/>
                    <a:p>
                      <a:pPr fontAlgn="base"/>
                      <a:r>
                        <a:rPr lang="en-IN" sz="1600" b="1">
                          <a:effectLst/>
                          <a:latin typeface="inherit"/>
                        </a:rPr>
                        <a:t>Interface</a:t>
                      </a:r>
                    </a:p>
                  </a:txBody>
                  <a:tcPr marL="61053" marR="43609" marT="43609" marB="43609"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6E6E6"/>
                    </a:solidFill>
                  </a:tcPr>
                </a:tc>
                <a:tc>
                  <a:txBody>
                    <a:bodyPr/>
                    <a:lstStyle/>
                    <a:p>
                      <a:pPr fontAlgn="base"/>
                      <a:r>
                        <a:rPr lang="en-IN" sz="1600" b="1">
                          <a:effectLst/>
                          <a:latin typeface="inherit"/>
                        </a:rPr>
                        <a:t>Next Gateway</a:t>
                      </a:r>
                    </a:p>
                  </a:txBody>
                  <a:tcPr marL="61053" marR="43609" marT="43609" marB="43609"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6E6E6"/>
                    </a:solidFill>
                  </a:tcPr>
                </a:tc>
                <a:tc>
                  <a:txBody>
                    <a:bodyPr/>
                    <a:lstStyle/>
                    <a:p>
                      <a:pPr fontAlgn="base"/>
                      <a:r>
                        <a:rPr lang="en-IN" sz="1600" b="1">
                          <a:effectLst/>
                          <a:latin typeface="inherit"/>
                        </a:rPr>
                        <a:t>Metric</a:t>
                      </a:r>
                    </a:p>
                  </a:txBody>
                  <a:tcPr marL="61053" marR="43609" marT="43609" marB="43609"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E6E6E6"/>
                    </a:solidFill>
                  </a:tcPr>
                </a:tc>
              </a:tr>
              <a:tr h="338408">
                <a:tc>
                  <a:txBody>
                    <a:bodyPr/>
                    <a:lstStyle/>
                    <a:p>
                      <a:pPr fontAlgn="base"/>
                      <a:r>
                        <a:rPr lang="en-IN" sz="1600">
                          <a:effectLst/>
                          <a:latin typeface="inherit"/>
                        </a:rPr>
                        <a:t>1</a:t>
                      </a:r>
                    </a:p>
                  </a:txBody>
                  <a:tcPr marL="61053" marR="43609" marT="43609" marB="43609"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IN" sz="1600">
                          <a:effectLst/>
                          <a:latin typeface="inherit"/>
                        </a:rPr>
                        <a:t>NW 1</a:t>
                      </a:r>
                    </a:p>
                  </a:txBody>
                  <a:tcPr marL="61053" marR="43609" marT="43609" marB="43609"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IN" sz="1600">
                          <a:effectLst/>
                          <a:latin typeface="inherit"/>
                        </a:rPr>
                        <a:t>None</a:t>
                      </a:r>
                    </a:p>
                  </a:txBody>
                  <a:tcPr marL="61053" marR="43609" marT="43609" marB="43609"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IN" sz="1600">
                          <a:effectLst/>
                          <a:latin typeface="inherit"/>
                        </a:rPr>
                        <a:t>Directly connected</a:t>
                      </a:r>
                    </a:p>
                  </a:txBody>
                  <a:tcPr marL="61053" marR="43609" marT="43609" marB="43609"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338408">
                <a:tc>
                  <a:txBody>
                    <a:bodyPr/>
                    <a:lstStyle/>
                    <a:p>
                      <a:pPr fontAlgn="base"/>
                      <a:r>
                        <a:rPr lang="en-IN" sz="1600">
                          <a:effectLst/>
                          <a:latin typeface="inherit"/>
                        </a:rPr>
                        <a:t>2</a:t>
                      </a:r>
                    </a:p>
                  </a:txBody>
                  <a:tcPr marL="61053" marR="43609" marT="43609" marB="43609"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IN" sz="1600">
                          <a:effectLst/>
                          <a:latin typeface="inherit"/>
                        </a:rPr>
                        <a:t>NW 2</a:t>
                      </a:r>
                    </a:p>
                  </a:txBody>
                  <a:tcPr marL="61053" marR="43609" marT="43609" marB="43609"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IN" sz="1600">
                          <a:effectLst/>
                          <a:latin typeface="inherit"/>
                        </a:rPr>
                        <a:t>None</a:t>
                      </a:r>
                    </a:p>
                  </a:txBody>
                  <a:tcPr marL="61053" marR="43609" marT="43609" marB="43609"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IN" sz="1600">
                          <a:effectLst/>
                          <a:latin typeface="inherit"/>
                        </a:rPr>
                        <a:t>Directly connected</a:t>
                      </a:r>
                    </a:p>
                  </a:txBody>
                  <a:tcPr marL="61053" marR="43609" marT="43609" marB="43609"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338408">
                <a:tc>
                  <a:txBody>
                    <a:bodyPr/>
                    <a:lstStyle/>
                    <a:p>
                      <a:pPr fontAlgn="base"/>
                      <a:r>
                        <a:rPr lang="en-IN" sz="1600">
                          <a:effectLst/>
                          <a:latin typeface="inherit"/>
                        </a:rPr>
                        <a:t>3</a:t>
                      </a:r>
                    </a:p>
                  </a:txBody>
                  <a:tcPr marL="61053" marR="43609" marT="43609" marB="43609"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IN" sz="1600">
                          <a:effectLst/>
                          <a:latin typeface="inherit"/>
                        </a:rPr>
                        <a:t>NW 3</a:t>
                      </a:r>
                    </a:p>
                  </a:txBody>
                  <a:tcPr marL="61053" marR="43609" marT="43609" marB="43609"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IN" sz="1600">
                          <a:effectLst/>
                          <a:latin typeface="inherit"/>
                        </a:rPr>
                        <a:t>None</a:t>
                      </a:r>
                    </a:p>
                  </a:txBody>
                  <a:tcPr marL="61053" marR="43609" marT="43609" marB="43609"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IN" sz="1600">
                          <a:effectLst/>
                          <a:latin typeface="inherit"/>
                        </a:rPr>
                        <a:t>Directly connected</a:t>
                      </a:r>
                    </a:p>
                  </a:txBody>
                  <a:tcPr marL="61053" marR="43609" marT="43609" marB="43609"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338408">
                <a:tc rowSpan="2">
                  <a:txBody>
                    <a:bodyPr/>
                    <a:lstStyle/>
                    <a:p>
                      <a:pPr fontAlgn="base"/>
                      <a:r>
                        <a:rPr lang="en-IN" sz="1600">
                          <a:effectLst/>
                          <a:latin typeface="inherit"/>
                        </a:rPr>
                        <a:t>4</a:t>
                      </a:r>
                    </a:p>
                  </a:txBody>
                  <a:tcPr marL="61053" marR="43609" marT="43609" marB="43609"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IN" sz="1600">
                          <a:effectLst/>
                          <a:latin typeface="inherit"/>
                        </a:rPr>
                        <a:t>NW 2</a:t>
                      </a:r>
                    </a:p>
                  </a:txBody>
                  <a:tcPr marL="61053" marR="43609" marT="43609" marB="43609"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IN" sz="1600">
                          <a:effectLst/>
                          <a:latin typeface="inherit"/>
                        </a:rPr>
                        <a:t>C</a:t>
                      </a:r>
                    </a:p>
                  </a:txBody>
                  <a:tcPr marL="61053" marR="43609" marT="43609" marB="43609"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IN" sz="1600">
                          <a:effectLst/>
                          <a:latin typeface="inherit"/>
                        </a:rPr>
                        <a:t>1270</a:t>
                      </a:r>
                    </a:p>
                  </a:txBody>
                  <a:tcPr marL="61053" marR="43609" marT="43609" marB="43609"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338408">
                <a:tc vMerge="1">
                  <a:txBody>
                    <a:bodyPr/>
                    <a:lstStyle/>
                    <a:p>
                      <a:endParaRPr lang="en-IN"/>
                    </a:p>
                  </a:txBody>
                  <a:tcPr/>
                </a:tc>
                <a:tc>
                  <a:txBody>
                    <a:bodyPr/>
                    <a:lstStyle/>
                    <a:p>
                      <a:pPr fontAlgn="base"/>
                      <a:r>
                        <a:rPr lang="en-IN" sz="1600">
                          <a:effectLst/>
                          <a:latin typeface="inherit"/>
                        </a:rPr>
                        <a:t>NW 3</a:t>
                      </a:r>
                    </a:p>
                  </a:txBody>
                  <a:tcPr marL="61053" marR="43609" marT="43609" marB="43609"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IN" sz="1600">
                          <a:effectLst/>
                          <a:latin typeface="inherit"/>
                        </a:rPr>
                        <a:t>B</a:t>
                      </a:r>
                    </a:p>
                  </a:txBody>
                  <a:tcPr marL="61053" marR="43609" marT="43609" marB="43609"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IN" sz="1600">
                          <a:effectLst/>
                          <a:latin typeface="inherit"/>
                        </a:rPr>
                        <a:t>1180</a:t>
                      </a:r>
                    </a:p>
                  </a:txBody>
                  <a:tcPr marL="61053" marR="43609" marT="43609" marB="43609"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338408">
                <a:tc rowSpan="2">
                  <a:txBody>
                    <a:bodyPr/>
                    <a:lstStyle/>
                    <a:p>
                      <a:pPr fontAlgn="base"/>
                      <a:r>
                        <a:rPr lang="en-IN" sz="1600">
                          <a:effectLst/>
                          <a:latin typeface="inherit"/>
                        </a:rPr>
                        <a:t>5</a:t>
                      </a:r>
                    </a:p>
                  </a:txBody>
                  <a:tcPr marL="61053" marR="43609" marT="43609" marB="43609"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IN" sz="1600">
                          <a:effectLst/>
                          <a:latin typeface="inherit"/>
                        </a:rPr>
                        <a:t>NW 2</a:t>
                      </a:r>
                    </a:p>
                  </a:txBody>
                  <a:tcPr marL="61053" marR="43609" marT="43609" marB="43609"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IN" sz="1600">
                          <a:effectLst/>
                          <a:latin typeface="inherit"/>
                        </a:rPr>
                        <a:t>C</a:t>
                      </a:r>
                    </a:p>
                  </a:txBody>
                  <a:tcPr marL="61053" marR="43609" marT="43609" marB="43609"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IN" sz="1600">
                          <a:effectLst/>
                          <a:latin typeface="inherit"/>
                        </a:rPr>
                        <a:t>1270</a:t>
                      </a:r>
                    </a:p>
                  </a:txBody>
                  <a:tcPr marL="61053" marR="43609" marT="43609" marB="43609"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338408">
                <a:tc vMerge="1">
                  <a:txBody>
                    <a:bodyPr/>
                    <a:lstStyle/>
                    <a:p>
                      <a:endParaRPr lang="en-IN"/>
                    </a:p>
                  </a:txBody>
                  <a:tcPr/>
                </a:tc>
                <a:tc>
                  <a:txBody>
                    <a:bodyPr/>
                    <a:lstStyle/>
                    <a:p>
                      <a:pPr fontAlgn="base"/>
                      <a:r>
                        <a:rPr lang="en-IN" sz="1600">
                          <a:effectLst/>
                          <a:latin typeface="inherit"/>
                        </a:rPr>
                        <a:t>NW 3</a:t>
                      </a:r>
                    </a:p>
                  </a:txBody>
                  <a:tcPr marL="61053" marR="43609" marT="43609" marB="43609"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IN" sz="1600">
                          <a:effectLst/>
                          <a:latin typeface="inherit"/>
                        </a:rPr>
                        <a:t>B</a:t>
                      </a:r>
                    </a:p>
                  </a:txBody>
                  <a:tcPr marL="61053" marR="43609" marT="43609" marB="43609"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IN" sz="1600">
                          <a:effectLst/>
                          <a:latin typeface="inherit"/>
                        </a:rPr>
                        <a:t>2130</a:t>
                      </a:r>
                    </a:p>
                  </a:txBody>
                  <a:tcPr marL="61053" marR="43609" marT="43609" marB="43609"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338408">
                <a:tc rowSpan="2">
                  <a:txBody>
                    <a:bodyPr/>
                    <a:lstStyle/>
                    <a:p>
                      <a:pPr fontAlgn="base"/>
                      <a:r>
                        <a:rPr lang="en-IN" sz="1600">
                          <a:effectLst/>
                          <a:latin typeface="inherit"/>
                        </a:rPr>
                        <a:t>6</a:t>
                      </a:r>
                    </a:p>
                  </a:txBody>
                  <a:tcPr marL="61053" marR="43609" marT="43609" marB="43609"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IN" sz="1600">
                          <a:effectLst/>
                          <a:latin typeface="inherit"/>
                        </a:rPr>
                        <a:t>NW 2</a:t>
                      </a:r>
                    </a:p>
                  </a:txBody>
                  <a:tcPr marL="61053" marR="43609" marT="43609" marB="43609"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IN" sz="1600">
                          <a:effectLst/>
                          <a:latin typeface="inherit"/>
                        </a:rPr>
                        <a:t>C</a:t>
                      </a:r>
                    </a:p>
                  </a:txBody>
                  <a:tcPr marL="61053" marR="43609" marT="43609" marB="43609"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IN" sz="1600">
                          <a:effectLst/>
                          <a:latin typeface="inherit"/>
                        </a:rPr>
                        <a:t>2040</a:t>
                      </a:r>
                    </a:p>
                  </a:txBody>
                  <a:tcPr marL="61053" marR="43609" marT="43609" marB="43609"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r h="338408">
                <a:tc vMerge="1">
                  <a:txBody>
                    <a:bodyPr/>
                    <a:lstStyle/>
                    <a:p>
                      <a:endParaRPr lang="en-IN"/>
                    </a:p>
                  </a:txBody>
                  <a:tcPr/>
                </a:tc>
                <a:tc>
                  <a:txBody>
                    <a:bodyPr/>
                    <a:lstStyle/>
                    <a:p>
                      <a:pPr fontAlgn="base"/>
                      <a:r>
                        <a:rPr lang="en-IN" sz="1600">
                          <a:effectLst/>
                          <a:latin typeface="inherit"/>
                        </a:rPr>
                        <a:t>NW 3</a:t>
                      </a:r>
                    </a:p>
                  </a:txBody>
                  <a:tcPr marL="61053" marR="43609" marT="43609" marB="43609"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IN" sz="1600">
                          <a:effectLst/>
                          <a:latin typeface="inherit"/>
                        </a:rPr>
                        <a:t>B</a:t>
                      </a:r>
                    </a:p>
                  </a:txBody>
                  <a:tcPr marL="61053" marR="43609" marT="43609" marB="43609"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c>
                  <a:txBody>
                    <a:bodyPr/>
                    <a:lstStyle/>
                    <a:p>
                      <a:pPr fontAlgn="base"/>
                      <a:r>
                        <a:rPr lang="en-IN" sz="1600" dirty="0">
                          <a:effectLst/>
                          <a:latin typeface="inherit"/>
                        </a:rPr>
                        <a:t>1180</a:t>
                      </a:r>
                    </a:p>
                  </a:txBody>
                  <a:tcPr marL="61053" marR="43609" marT="43609" marB="43609"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FFFFFF"/>
                    </a:solidFill>
                  </a:tcPr>
                </a:tc>
              </a:tr>
            </a:tbl>
          </a:graphicData>
        </a:graphic>
      </p:graphicFrame>
      <p:sp>
        <p:nvSpPr>
          <p:cNvPr id="6" name="Rectangle 5"/>
          <p:cNvSpPr/>
          <p:nvPr/>
        </p:nvSpPr>
        <p:spPr>
          <a:xfrm>
            <a:off x="323528" y="4032843"/>
            <a:ext cx="8496944" cy="2677656"/>
          </a:xfrm>
          <a:prstGeom prst="rect">
            <a:avLst/>
          </a:prstGeom>
        </p:spPr>
        <p:txBody>
          <a:bodyPr wrap="square">
            <a:spAutoFit/>
          </a:bodyPr>
          <a:lstStyle/>
          <a:p>
            <a:pPr lvl="0" fontAlgn="base">
              <a:spcBef>
                <a:spcPct val="0"/>
              </a:spcBef>
              <a:spcAft>
                <a:spcPct val="0"/>
              </a:spcAft>
            </a:pPr>
            <a:r>
              <a:rPr kumimoji="0" lang="en-US" sz="1200" b="1" i="0" u="none" strike="noStrike" cap="none" normalizeH="0" baseline="0" dirty="0" smtClean="0">
                <a:ln>
                  <a:noFill/>
                </a:ln>
                <a:solidFill>
                  <a:srgbClr val="58585B"/>
                </a:solidFill>
                <a:effectLst/>
                <a:latin typeface="inherit"/>
                <a:cs typeface="Arial" pitchFamily="34" charset="0"/>
              </a:rPr>
              <a:t>Routing Table Example:</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pPr>
            <a:r>
              <a:rPr kumimoji="0" lang="en-US" sz="1200" b="0" i="0" u="none" strike="noStrike" cap="none" normalizeH="0" baseline="0" dirty="0" smtClean="0">
                <a:ln>
                  <a:noFill/>
                </a:ln>
                <a:solidFill>
                  <a:srgbClr val="58585B"/>
                </a:solidFill>
                <a:effectLst/>
                <a:latin typeface="CiscoSans"/>
                <a:cs typeface="Arial" pitchFamily="34" charset="0"/>
              </a:rPr>
              <a:t>The basic process of building up a routing table by exchanging information with neighbors is described by the Bellman-Ford algorithm. In order to deal with more complex networks, IGRP adds three features to the basic Bellman-Ford algorithm:</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lvl="0" eaLnBrk="0" fontAlgn="base" hangingPunct="0">
              <a:spcBef>
                <a:spcPct val="0"/>
              </a:spcBef>
              <a:spcAft>
                <a:spcPct val="0"/>
              </a:spcAft>
              <a:buFontTx/>
              <a:buAutoNum type="arabicPeriod"/>
            </a:pPr>
            <a:r>
              <a:rPr kumimoji="0" lang="en-US" sz="1200" b="0" i="0" u="none" strike="noStrike" cap="none" normalizeH="0" baseline="0" dirty="0" smtClean="0">
                <a:ln>
                  <a:noFill/>
                </a:ln>
                <a:solidFill>
                  <a:srgbClr val="58585B"/>
                </a:solidFill>
                <a:effectLst/>
                <a:latin typeface="inherit"/>
                <a:cs typeface="Arial" pitchFamily="34" charset="0"/>
              </a:rPr>
              <a:t>Instead of a simple metric, a vector of metrics is used to characterize paths. It also allows a more accurate representation of the characteristics of the network than a single metric.</a:t>
            </a:r>
          </a:p>
          <a:p>
            <a:pPr lvl="0" eaLnBrk="0" fontAlgn="base" hangingPunct="0">
              <a:spcBef>
                <a:spcPct val="0"/>
              </a:spcBef>
              <a:spcAft>
                <a:spcPct val="0"/>
              </a:spcAft>
              <a:buFontTx/>
              <a:buAutoNum type="arabicPeriod" startAt="2"/>
            </a:pPr>
            <a:r>
              <a:rPr kumimoji="0" lang="en-US" sz="1200" b="0" i="0" u="none" strike="noStrike" cap="none" normalizeH="0" baseline="0" dirty="0" smtClean="0">
                <a:ln>
                  <a:noFill/>
                </a:ln>
                <a:solidFill>
                  <a:srgbClr val="58585B"/>
                </a:solidFill>
                <a:effectLst/>
                <a:latin typeface="inherit"/>
                <a:cs typeface="Arial" pitchFamily="34" charset="0"/>
              </a:rPr>
              <a:t>Instead of picking a single path with the smallest metric, traffic is split among several paths with metrics falling into a specified range. This allows several routes to be used in parallel, providing a greater effective bandwidth than any single route. Traffic is distributed among multiple paths in inverse proportion to the composite metrics.</a:t>
            </a:r>
          </a:p>
          <a:p>
            <a:pPr lvl="0" eaLnBrk="0" fontAlgn="base" hangingPunct="0">
              <a:spcBef>
                <a:spcPct val="0"/>
              </a:spcBef>
              <a:spcAft>
                <a:spcPct val="0"/>
              </a:spcAft>
              <a:buFontTx/>
              <a:buAutoNum type="arabicPeriod" startAt="3"/>
            </a:pPr>
            <a:r>
              <a:rPr kumimoji="0" lang="en-US" sz="1200" b="0" i="0" u="none" strike="noStrike" cap="none" normalizeH="0" baseline="0" dirty="0" smtClean="0">
                <a:ln>
                  <a:noFill/>
                </a:ln>
                <a:solidFill>
                  <a:srgbClr val="58585B"/>
                </a:solidFill>
                <a:effectLst/>
                <a:latin typeface="inherit"/>
                <a:cs typeface="Arial" pitchFamily="34" charset="0"/>
              </a:rPr>
              <a:t>There are some problems with this concept of variance. The effect of this is to set the variance permanently to 1.</a:t>
            </a:r>
          </a:p>
          <a:p>
            <a:pPr lvl="0" eaLnBrk="0" fontAlgn="base" hangingPunct="0">
              <a:spcBef>
                <a:spcPct val="0"/>
              </a:spcBef>
              <a:spcAft>
                <a:spcPct val="0"/>
              </a:spcAft>
              <a:buFontTx/>
              <a:buAutoNum type="arabicPeriod" startAt="4"/>
            </a:pPr>
            <a:r>
              <a:rPr kumimoji="0" lang="en-US" sz="1200" b="0" i="0" u="none" strike="noStrike" cap="none" normalizeH="0" baseline="0" dirty="0" smtClean="0">
                <a:ln>
                  <a:noFill/>
                </a:ln>
                <a:solidFill>
                  <a:srgbClr val="58585B"/>
                </a:solidFill>
                <a:effectLst/>
                <a:latin typeface="inherit"/>
                <a:cs typeface="Arial" pitchFamily="34" charset="0"/>
              </a:rPr>
              <a:t>Several features are introduced to provide stability in situations where the topology is changing. These features are intended to prevent routing loops and "counting to infinity," which have characterized previous attempts to use Ford-type algorithms for this type of application. The primary stability features are "</a:t>
            </a:r>
            <a:r>
              <a:rPr kumimoji="0" lang="en-US" sz="1200" b="0" i="0" u="none" strike="noStrike" cap="none" normalizeH="0" baseline="0" dirty="0" err="1" smtClean="0">
                <a:ln>
                  <a:noFill/>
                </a:ln>
                <a:solidFill>
                  <a:srgbClr val="58585B"/>
                </a:solidFill>
                <a:effectLst/>
                <a:latin typeface="inherit"/>
                <a:cs typeface="Arial" pitchFamily="34" charset="0"/>
              </a:rPr>
              <a:t>holddowns</a:t>
            </a:r>
            <a:r>
              <a:rPr kumimoji="0" lang="en-US" sz="1200" b="0" i="0" u="none" strike="noStrike" cap="none" normalizeH="0" baseline="0" dirty="0" smtClean="0">
                <a:ln>
                  <a:noFill/>
                </a:ln>
                <a:solidFill>
                  <a:srgbClr val="58585B"/>
                </a:solidFill>
                <a:effectLst/>
                <a:latin typeface="inherit"/>
                <a:cs typeface="Arial" pitchFamily="34" charset="0"/>
              </a:rPr>
              <a:t>", "triggered updates", "split horizon," and "poisoning". These will be discussed in more detail below.</a:t>
            </a:r>
            <a:endParaRPr kumimoji="0" lang="en-US" sz="1200" b="0" i="0" u="none" strike="noStrike" cap="none" normalizeH="0" baseline="0" dirty="0" smtClean="0">
              <a:ln>
                <a:noFill/>
              </a:ln>
              <a:solidFill>
                <a:srgbClr val="58585B"/>
              </a:solidFill>
              <a:effectLst/>
              <a:latin typeface="CiscoSans"/>
              <a:cs typeface="Arial" pitchFamily="34" charset="0"/>
            </a:endParaRPr>
          </a:p>
          <a:p>
            <a:pPr lvl="0" eaLnBrk="0" fontAlgn="base" hangingPunct="0">
              <a:spcBef>
                <a:spcPct val="0"/>
              </a:spcBef>
              <a:spcAft>
                <a:spcPct val="0"/>
              </a:spcAft>
            </a:pP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5998849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rmAutofit fontScale="90000"/>
          </a:bodyPr>
          <a:lstStyle/>
          <a:p>
            <a:r>
              <a:rPr lang="en-US" dirty="0" smtClean="0"/>
              <a:t>RIP </a:t>
            </a:r>
            <a:r>
              <a:rPr lang="en-US" dirty="0" err="1" smtClean="0"/>
              <a:t>vs</a:t>
            </a:r>
            <a:r>
              <a:rPr lang="en-US" dirty="0" smtClean="0"/>
              <a:t> IGRP</a:t>
            </a:r>
            <a:endParaRPr lang="en-IN" dirty="0"/>
          </a:p>
        </p:txBody>
      </p:sp>
      <p:graphicFrame>
        <p:nvGraphicFramePr>
          <p:cNvPr id="5" name="Table 4"/>
          <p:cNvGraphicFramePr>
            <a:graphicFrameLocks noGrp="1"/>
          </p:cNvGraphicFramePr>
          <p:nvPr>
            <p:extLst>
              <p:ext uri="{D42A27DB-BD31-4B8C-83A1-F6EECF244321}">
                <p14:modId xmlns:p14="http://schemas.microsoft.com/office/powerpoint/2010/main" val="923732795"/>
              </p:ext>
            </p:extLst>
          </p:nvPr>
        </p:nvGraphicFramePr>
        <p:xfrm>
          <a:off x="496415" y="908720"/>
          <a:ext cx="8640959" cy="5311998"/>
        </p:xfrm>
        <a:graphic>
          <a:graphicData uri="http://schemas.openxmlformats.org/drawingml/2006/table">
            <a:tbl>
              <a:tblPr/>
              <a:tblGrid>
                <a:gridCol w="744716"/>
                <a:gridCol w="4633794"/>
                <a:gridCol w="3262449"/>
              </a:tblGrid>
              <a:tr h="233342">
                <a:tc>
                  <a:txBody>
                    <a:bodyPr/>
                    <a:lstStyle/>
                    <a:p>
                      <a:pPr algn="l" fontAlgn="base"/>
                      <a:r>
                        <a:rPr lang="en-IN" sz="1400" b="0" dirty="0">
                          <a:effectLst/>
                        </a:rPr>
                        <a:t>SR.NO</a:t>
                      </a:r>
                    </a:p>
                  </a:txBody>
                  <a:tcPr marL="55034" marR="55034" marT="55034" marB="55034" anchor="ctr">
                    <a:lnL>
                      <a:noFill/>
                    </a:lnL>
                    <a:lnR>
                      <a:noFill/>
                    </a:lnR>
                    <a:lnT>
                      <a:noFill/>
                    </a:lnT>
                    <a:lnB>
                      <a:noFill/>
                    </a:lnB>
                    <a:solidFill>
                      <a:srgbClr val="FFFFFF"/>
                    </a:solidFill>
                  </a:tcPr>
                </a:tc>
                <a:tc>
                  <a:txBody>
                    <a:bodyPr/>
                    <a:lstStyle/>
                    <a:p>
                      <a:pPr algn="l" fontAlgn="base"/>
                      <a:r>
                        <a:rPr lang="en-IN" sz="1400" b="0" dirty="0">
                          <a:effectLst/>
                        </a:rPr>
                        <a:t>RIP</a:t>
                      </a:r>
                    </a:p>
                  </a:txBody>
                  <a:tcPr marL="55034" marR="55034" marT="55034" marB="55034" anchor="ctr">
                    <a:lnL>
                      <a:noFill/>
                    </a:lnL>
                    <a:lnR>
                      <a:noFill/>
                    </a:lnR>
                    <a:lnT>
                      <a:noFill/>
                    </a:lnT>
                    <a:lnB>
                      <a:noFill/>
                    </a:lnB>
                    <a:solidFill>
                      <a:srgbClr val="FFFFFF"/>
                    </a:solidFill>
                  </a:tcPr>
                </a:tc>
                <a:tc>
                  <a:txBody>
                    <a:bodyPr/>
                    <a:lstStyle/>
                    <a:p>
                      <a:pPr algn="l" fontAlgn="base"/>
                      <a:r>
                        <a:rPr lang="en-IN" sz="1400" b="0">
                          <a:effectLst/>
                        </a:rPr>
                        <a:t>IGRP</a:t>
                      </a:r>
                    </a:p>
                  </a:txBody>
                  <a:tcPr marL="55034" marR="55034" marT="55034" marB="55034" anchor="ctr">
                    <a:lnL>
                      <a:noFill/>
                    </a:lnL>
                    <a:lnR>
                      <a:noFill/>
                    </a:lnR>
                    <a:lnT>
                      <a:noFill/>
                    </a:lnT>
                    <a:lnB>
                      <a:noFill/>
                    </a:lnB>
                    <a:solidFill>
                      <a:srgbClr val="FFFFFF"/>
                    </a:solidFill>
                  </a:tcPr>
                </a:tc>
              </a:tr>
              <a:tr h="374228">
                <a:tc>
                  <a:txBody>
                    <a:bodyPr/>
                    <a:lstStyle/>
                    <a:p>
                      <a:pPr algn="l" fontAlgn="base"/>
                      <a:r>
                        <a:rPr lang="en-IN" sz="1400" b="0">
                          <a:effectLst/>
                        </a:rPr>
                        <a:t>1</a:t>
                      </a:r>
                    </a:p>
                  </a:txBody>
                  <a:tcPr marL="55034" marR="55034" marT="77047" marB="77047" anchor="ctr">
                    <a:lnL>
                      <a:noFill/>
                    </a:lnL>
                    <a:lnR>
                      <a:noFill/>
                    </a:lnR>
                    <a:lnT>
                      <a:noFill/>
                    </a:lnT>
                    <a:lnB>
                      <a:noFill/>
                    </a:lnB>
                    <a:solidFill>
                      <a:srgbClr val="FFFFFF"/>
                    </a:solidFill>
                  </a:tcPr>
                </a:tc>
                <a:tc>
                  <a:txBody>
                    <a:bodyPr/>
                    <a:lstStyle/>
                    <a:p>
                      <a:pPr algn="l" fontAlgn="base"/>
                      <a:r>
                        <a:rPr lang="en-IN" sz="1400" b="0">
                          <a:effectLst/>
                        </a:rPr>
                        <a:t>RIP stands for Routing Information Protocol.</a:t>
                      </a:r>
                    </a:p>
                  </a:txBody>
                  <a:tcPr marL="55034" marR="55034" marT="77047" marB="77047" anchor="ctr">
                    <a:lnL>
                      <a:noFill/>
                    </a:lnL>
                    <a:lnR>
                      <a:noFill/>
                    </a:lnR>
                    <a:lnT>
                      <a:noFill/>
                    </a:lnT>
                    <a:lnB>
                      <a:noFill/>
                    </a:lnB>
                    <a:solidFill>
                      <a:srgbClr val="FFFFFF"/>
                    </a:solidFill>
                  </a:tcPr>
                </a:tc>
                <a:tc>
                  <a:txBody>
                    <a:bodyPr/>
                    <a:lstStyle/>
                    <a:p>
                      <a:pPr algn="l" fontAlgn="base"/>
                      <a:r>
                        <a:rPr lang="en-IN" sz="1400" b="0">
                          <a:effectLst/>
                        </a:rPr>
                        <a:t>IGRP Stands For Interior Gateway Routing protocol.</a:t>
                      </a:r>
                    </a:p>
                  </a:txBody>
                  <a:tcPr marL="55034" marR="55034" marT="77047" marB="77047" anchor="ctr">
                    <a:lnL>
                      <a:noFill/>
                    </a:lnL>
                    <a:lnR>
                      <a:noFill/>
                    </a:lnR>
                    <a:lnT>
                      <a:noFill/>
                    </a:lnT>
                    <a:lnB>
                      <a:noFill/>
                    </a:lnB>
                    <a:solidFill>
                      <a:srgbClr val="FFFFFF"/>
                    </a:solidFill>
                  </a:tcPr>
                </a:tc>
              </a:tr>
              <a:tr h="374228">
                <a:tc>
                  <a:txBody>
                    <a:bodyPr/>
                    <a:lstStyle/>
                    <a:p>
                      <a:pPr algn="l" fontAlgn="base"/>
                      <a:r>
                        <a:rPr lang="en-IN" sz="1400" b="0">
                          <a:effectLst/>
                        </a:rPr>
                        <a:t>2</a:t>
                      </a:r>
                    </a:p>
                  </a:txBody>
                  <a:tcPr marL="55034" marR="55034" marT="77047" marB="77047" anchor="ctr">
                    <a:lnL>
                      <a:noFill/>
                    </a:lnL>
                    <a:lnR>
                      <a:noFill/>
                    </a:lnR>
                    <a:lnT>
                      <a:noFill/>
                    </a:lnT>
                    <a:lnB>
                      <a:noFill/>
                    </a:lnB>
                    <a:solidFill>
                      <a:srgbClr val="FFFFFF"/>
                    </a:solidFill>
                  </a:tcPr>
                </a:tc>
                <a:tc>
                  <a:txBody>
                    <a:bodyPr/>
                    <a:lstStyle/>
                    <a:p>
                      <a:pPr algn="l" fontAlgn="base"/>
                      <a:r>
                        <a:rPr lang="en-US" sz="1400" b="0" dirty="0">
                          <a:effectLst/>
                        </a:rPr>
                        <a:t>RIP works on Bellman Ford algorithm.</a:t>
                      </a:r>
                    </a:p>
                  </a:txBody>
                  <a:tcPr marL="55034" marR="55034" marT="77047" marB="77047" anchor="ctr">
                    <a:lnL>
                      <a:noFill/>
                    </a:lnL>
                    <a:lnR>
                      <a:noFill/>
                    </a:lnR>
                    <a:lnT>
                      <a:noFill/>
                    </a:lnT>
                    <a:lnB>
                      <a:noFill/>
                    </a:lnB>
                    <a:solidFill>
                      <a:srgbClr val="FFFFFF"/>
                    </a:solidFill>
                  </a:tcPr>
                </a:tc>
                <a:tc>
                  <a:txBody>
                    <a:bodyPr/>
                    <a:lstStyle/>
                    <a:p>
                      <a:pPr algn="l" fontAlgn="base"/>
                      <a:r>
                        <a:rPr lang="en-US" sz="1400" b="0">
                          <a:effectLst/>
                        </a:rPr>
                        <a:t>IGRP also works on Bellman ford Algorithm.</a:t>
                      </a:r>
                    </a:p>
                  </a:txBody>
                  <a:tcPr marL="55034" marR="55034" marT="77047" marB="77047" anchor="ctr">
                    <a:lnL>
                      <a:noFill/>
                    </a:lnL>
                    <a:lnR>
                      <a:noFill/>
                    </a:lnR>
                    <a:lnT>
                      <a:noFill/>
                    </a:lnT>
                    <a:lnB>
                      <a:noFill/>
                    </a:lnB>
                    <a:solidFill>
                      <a:srgbClr val="FFFFFF"/>
                    </a:solidFill>
                  </a:tcPr>
                </a:tc>
              </a:tr>
              <a:tr h="374228">
                <a:tc>
                  <a:txBody>
                    <a:bodyPr/>
                    <a:lstStyle/>
                    <a:p>
                      <a:pPr algn="l" fontAlgn="base"/>
                      <a:r>
                        <a:rPr lang="en-IN" sz="1400" b="0">
                          <a:effectLst/>
                        </a:rPr>
                        <a:t>3</a:t>
                      </a:r>
                    </a:p>
                  </a:txBody>
                  <a:tcPr marL="55034" marR="55034" marT="77047" marB="77047" anchor="ctr">
                    <a:lnL>
                      <a:noFill/>
                    </a:lnL>
                    <a:lnR>
                      <a:noFill/>
                    </a:lnR>
                    <a:lnT>
                      <a:noFill/>
                    </a:lnT>
                    <a:lnB>
                      <a:noFill/>
                    </a:lnB>
                    <a:solidFill>
                      <a:srgbClr val="FFFFFF"/>
                    </a:solidFill>
                  </a:tcPr>
                </a:tc>
                <a:tc>
                  <a:txBody>
                    <a:bodyPr/>
                    <a:lstStyle/>
                    <a:p>
                      <a:pPr algn="l" fontAlgn="base"/>
                      <a:r>
                        <a:rPr lang="en-US" sz="1400" b="0">
                          <a:effectLst/>
                        </a:rPr>
                        <a:t>It is a industry standard dynamic routing protocol.</a:t>
                      </a:r>
                    </a:p>
                  </a:txBody>
                  <a:tcPr marL="55034" marR="55034" marT="77047" marB="77047" anchor="ctr">
                    <a:lnL>
                      <a:noFill/>
                    </a:lnL>
                    <a:lnR>
                      <a:noFill/>
                    </a:lnR>
                    <a:lnT>
                      <a:noFill/>
                    </a:lnT>
                    <a:lnB>
                      <a:noFill/>
                    </a:lnB>
                    <a:solidFill>
                      <a:srgbClr val="FFFFFF"/>
                    </a:solidFill>
                  </a:tcPr>
                </a:tc>
                <a:tc>
                  <a:txBody>
                    <a:bodyPr/>
                    <a:lstStyle/>
                    <a:p>
                      <a:pPr algn="l" fontAlgn="base"/>
                      <a:r>
                        <a:rPr lang="en-US" sz="1400" b="0" dirty="0">
                          <a:effectLst/>
                        </a:rPr>
                        <a:t>It is a Cisco standard routing protocol.</a:t>
                      </a:r>
                    </a:p>
                  </a:txBody>
                  <a:tcPr marL="55034" marR="55034" marT="77047" marB="77047" anchor="ctr">
                    <a:lnL>
                      <a:noFill/>
                    </a:lnL>
                    <a:lnR>
                      <a:noFill/>
                    </a:lnR>
                    <a:lnT>
                      <a:noFill/>
                    </a:lnT>
                    <a:lnB>
                      <a:noFill/>
                    </a:lnB>
                    <a:solidFill>
                      <a:srgbClr val="FFFFFF"/>
                    </a:solidFill>
                  </a:tcPr>
                </a:tc>
              </a:tr>
              <a:tr h="484296">
                <a:tc>
                  <a:txBody>
                    <a:bodyPr/>
                    <a:lstStyle/>
                    <a:p>
                      <a:pPr algn="l" fontAlgn="base"/>
                      <a:r>
                        <a:rPr lang="en-IN" sz="1400" b="0">
                          <a:effectLst/>
                        </a:rPr>
                        <a:t>4</a:t>
                      </a:r>
                    </a:p>
                  </a:txBody>
                  <a:tcPr marL="55034" marR="55034" marT="77047" marB="77047" anchor="ctr">
                    <a:lnL>
                      <a:noFill/>
                    </a:lnL>
                    <a:lnR>
                      <a:noFill/>
                    </a:lnR>
                    <a:lnT>
                      <a:noFill/>
                    </a:lnT>
                    <a:lnB>
                      <a:noFill/>
                    </a:lnB>
                    <a:solidFill>
                      <a:srgbClr val="FFFFFF"/>
                    </a:solidFill>
                  </a:tcPr>
                </a:tc>
                <a:tc>
                  <a:txBody>
                    <a:bodyPr/>
                    <a:lstStyle/>
                    <a:p>
                      <a:pPr algn="l" fontAlgn="base"/>
                      <a:r>
                        <a:rPr lang="en-US" sz="1400" b="0">
                          <a:effectLst/>
                        </a:rPr>
                        <a:t>It is basically use for smaller size organization.</a:t>
                      </a:r>
                    </a:p>
                  </a:txBody>
                  <a:tcPr marL="55034" marR="55034" marT="77047" marB="77047" anchor="ctr">
                    <a:lnL>
                      <a:noFill/>
                    </a:lnL>
                    <a:lnR>
                      <a:noFill/>
                    </a:lnR>
                    <a:lnT>
                      <a:noFill/>
                    </a:lnT>
                    <a:lnB>
                      <a:noFill/>
                    </a:lnB>
                    <a:solidFill>
                      <a:srgbClr val="FFFFFF"/>
                    </a:solidFill>
                  </a:tcPr>
                </a:tc>
                <a:tc>
                  <a:txBody>
                    <a:bodyPr/>
                    <a:lstStyle/>
                    <a:p>
                      <a:pPr algn="l" fontAlgn="base"/>
                      <a:r>
                        <a:rPr lang="en-US" sz="1400" b="0">
                          <a:effectLst/>
                        </a:rPr>
                        <a:t>It is basically use for medium to larger size organization in the network.</a:t>
                      </a:r>
                    </a:p>
                  </a:txBody>
                  <a:tcPr marL="55034" marR="55034" marT="77047" marB="77047" anchor="ctr">
                    <a:lnL>
                      <a:noFill/>
                    </a:lnL>
                    <a:lnR>
                      <a:noFill/>
                    </a:lnR>
                    <a:lnT>
                      <a:noFill/>
                    </a:lnT>
                    <a:lnB>
                      <a:noFill/>
                    </a:lnB>
                    <a:solidFill>
                      <a:srgbClr val="FFFFFF"/>
                    </a:solidFill>
                  </a:tcPr>
                </a:tc>
              </a:tr>
              <a:tr h="374228">
                <a:tc>
                  <a:txBody>
                    <a:bodyPr/>
                    <a:lstStyle/>
                    <a:p>
                      <a:pPr algn="l" fontAlgn="base"/>
                      <a:r>
                        <a:rPr lang="en-IN" sz="1400" b="0">
                          <a:effectLst/>
                        </a:rPr>
                        <a:t>5</a:t>
                      </a:r>
                    </a:p>
                  </a:txBody>
                  <a:tcPr marL="55034" marR="55034" marT="77047" marB="77047" anchor="ctr">
                    <a:lnL>
                      <a:noFill/>
                    </a:lnL>
                    <a:lnR>
                      <a:noFill/>
                    </a:lnR>
                    <a:lnT>
                      <a:noFill/>
                    </a:lnT>
                    <a:lnB>
                      <a:noFill/>
                    </a:lnB>
                    <a:solidFill>
                      <a:srgbClr val="FFFFFF"/>
                    </a:solidFill>
                  </a:tcPr>
                </a:tc>
                <a:tc>
                  <a:txBody>
                    <a:bodyPr/>
                    <a:lstStyle/>
                    <a:p>
                      <a:pPr algn="l" fontAlgn="base"/>
                      <a:r>
                        <a:rPr lang="en-IN" sz="1400" b="0">
                          <a:effectLst/>
                        </a:rPr>
                        <a:t>RIP is a distance vector protocol.</a:t>
                      </a:r>
                    </a:p>
                  </a:txBody>
                  <a:tcPr marL="55034" marR="55034" marT="77047" marB="77047" anchor="ctr">
                    <a:lnL>
                      <a:noFill/>
                    </a:lnL>
                    <a:lnR>
                      <a:noFill/>
                    </a:lnR>
                    <a:lnT>
                      <a:noFill/>
                    </a:lnT>
                    <a:lnB>
                      <a:noFill/>
                    </a:lnB>
                    <a:solidFill>
                      <a:srgbClr val="FFFFFF"/>
                    </a:solidFill>
                  </a:tcPr>
                </a:tc>
                <a:tc>
                  <a:txBody>
                    <a:bodyPr/>
                    <a:lstStyle/>
                    <a:p>
                      <a:pPr algn="l" fontAlgn="base"/>
                      <a:r>
                        <a:rPr lang="en-IN" sz="1400" b="0">
                          <a:effectLst/>
                        </a:rPr>
                        <a:t>IGRP is also a distance vector protocol.</a:t>
                      </a:r>
                    </a:p>
                  </a:txBody>
                  <a:tcPr marL="55034" marR="55034" marT="77047" marB="77047" anchor="ctr">
                    <a:lnL>
                      <a:noFill/>
                    </a:lnL>
                    <a:lnR>
                      <a:noFill/>
                    </a:lnR>
                    <a:lnT>
                      <a:noFill/>
                    </a:lnT>
                    <a:lnB>
                      <a:noFill/>
                    </a:lnB>
                    <a:solidFill>
                      <a:srgbClr val="FFFFFF"/>
                    </a:solidFill>
                  </a:tcPr>
                </a:tc>
              </a:tr>
              <a:tr h="374228">
                <a:tc>
                  <a:txBody>
                    <a:bodyPr/>
                    <a:lstStyle/>
                    <a:p>
                      <a:pPr algn="l" fontAlgn="base"/>
                      <a:r>
                        <a:rPr lang="en-IN" sz="1400" b="0">
                          <a:effectLst/>
                        </a:rPr>
                        <a:t>6</a:t>
                      </a:r>
                    </a:p>
                  </a:txBody>
                  <a:tcPr marL="55034" marR="55034" marT="77047" marB="77047" anchor="ctr">
                    <a:lnL>
                      <a:noFill/>
                    </a:lnL>
                    <a:lnR>
                      <a:noFill/>
                    </a:lnR>
                    <a:lnT>
                      <a:noFill/>
                    </a:lnT>
                    <a:lnB>
                      <a:noFill/>
                    </a:lnB>
                    <a:solidFill>
                      <a:srgbClr val="FFFFFF"/>
                    </a:solidFill>
                  </a:tcPr>
                </a:tc>
                <a:tc>
                  <a:txBody>
                    <a:bodyPr/>
                    <a:lstStyle/>
                    <a:p>
                      <a:pPr algn="l" fontAlgn="base"/>
                      <a:r>
                        <a:rPr lang="en-US" sz="1400" b="0">
                          <a:effectLst/>
                        </a:rPr>
                        <a:t>It allow maximum hop count upto 15.</a:t>
                      </a:r>
                    </a:p>
                  </a:txBody>
                  <a:tcPr marL="55034" marR="55034" marT="77047" marB="77047" anchor="ctr">
                    <a:lnL>
                      <a:noFill/>
                    </a:lnL>
                    <a:lnR>
                      <a:noFill/>
                    </a:lnR>
                    <a:lnT>
                      <a:noFill/>
                    </a:lnT>
                    <a:lnB>
                      <a:noFill/>
                    </a:lnB>
                    <a:solidFill>
                      <a:srgbClr val="FFFFFF"/>
                    </a:solidFill>
                  </a:tcPr>
                </a:tc>
                <a:tc>
                  <a:txBody>
                    <a:bodyPr/>
                    <a:lstStyle/>
                    <a:p>
                      <a:pPr algn="l" fontAlgn="base"/>
                      <a:r>
                        <a:rPr lang="en-US" sz="1400" b="0">
                          <a:effectLst/>
                        </a:rPr>
                        <a:t>It allow maximum hop count upto 255.</a:t>
                      </a:r>
                    </a:p>
                  </a:txBody>
                  <a:tcPr marL="55034" marR="55034" marT="77047" marB="77047" anchor="ctr">
                    <a:lnL>
                      <a:noFill/>
                    </a:lnL>
                    <a:lnR>
                      <a:noFill/>
                    </a:lnR>
                    <a:lnT>
                      <a:noFill/>
                    </a:lnT>
                    <a:lnB>
                      <a:noFill/>
                    </a:lnB>
                    <a:solidFill>
                      <a:srgbClr val="FFFFFF"/>
                    </a:solidFill>
                  </a:tcPr>
                </a:tc>
              </a:tr>
              <a:tr h="374228">
                <a:tc>
                  <a:txBody>
                    <a:bodyPr/>
                    <a:lstStyle/>
                    <a:p>
                      <a:pPr algn="l" fontAlgn="base"/>
                      <a:r>
                        <a:rPr lang="en-IN" sz="1400" b="0">
                          <a:effectLst/>
                        </a:rPr>
                        <a:t>7</a:t>
                      </a:r>
                    </a:p>
                  </a:txBody>
                  <a:tcPr marL="55034" marR="55034" marT="77047" marB="77047" anchor="ctr">
                    <a:lnL>
                      <a:noFill/>
                    </a:lnL>
                    <a:lnR>
                      <a:noFill/>
                    </a:lnR>
                    <a:lnT>
                      <a:noFill/>
                    </a:lnT>
                    <a:lnB>
                      <a:noFill/>
                    </a:lnB>
                    <a:solidFill>
                      <a:srgbClr val="FFFFFF"/>
                    </a:solidFill>
                  </a:tcPr>
                </a:tc>
                <a:tc>
                  <a:txBody>
                    <a:bodyPr/>
                    <a:lstStyle/>
                    <a:p>
                      <a:pPr algn="l" fontAlgn="base"/>
                      <a:r>
                        <a:rPr lang="en-US" sz="1400" b="0">
                          <a:effectLst/>
                        </a:rPr>
                        <a:t>It’s administrative distance is 120.</a:t>
                      </a:r>
                    </a:p>
                  </a:txBody>
                  <a:tcPr marL="55034" marR="55034" marT="77047" marB="77047" anchor="ctr">
                    <a:lnL>
                      <a:noFill/>
                    </a:lnL>
                    <a:lnR>
                      <a:noFill/>
                    </a:lnR>
                    <a:lnT>
                      <a:noFill/>
                    </a:lnT>
                    <a:lnB>
                      <a:noFill/>
                    </a:lnB>
                    <a:solidFill>
                      <a:srgbClr val="FFFFFF"/>
                    </a:solidFill>
                  </a:tcPr>
                </a:tc>
                <a:tc>
                  <a:txBody>
                    <a:bodyPr/>
                    <a:lstStyle/>
                    <a:p>
                      <a:pPr algn="l" fontAlgn="base"/>
                      <a:r>
                        <a:rPr lang="en-US" sz="1400" b="0">
                          <a:effectLst/>
                        </a:rPr>
                        <a:t>It’s administrative distance is 100.</a:t>
                      </a:r>
                    </a:p>
                  </a:txBody>
                  <a:tcPr marL="55034" marR="55034" marT="77047" marB="77047" anchor="ctr">
                    <a:lnL>
                      <a:noFill/>
                    </a:lnL>
                    <a:lnR>
                      <a:noFill/>
                    </a:lnR>
                    <a:lnT>
                      <a:noFill/>
                    </a:lnT>
                    <a:lnB>
                      <a:noFill/>
                    </a:lnB>
                    <a:solidFill>
                      <a:srgbClr val="FFFFFF"/>
                    </a:solidFill>
                  </a:tcPr>
                </a:tc>
              </a:tr>
              <a:tr h="374228">
                <a:tc>
                  <a:txBody>
                    <a:bodyPr/>
                    <a:lstStyle/>
                    <a:p>
                      <a:pPr algn="l" fontAlgn="base"/>
                      <a:r>
                        <a:rPr lang="en-IN" sz="1400" b="0">
                          <a:effectLst/>
                        </a:rPr>
                        <a:t>8</a:t>
                      </a:r>
                    </a:p>
                  </a:txBody>
                  <a:tcPr marL="55034" marR="55034" marT="77047" marB="77047" anchor="ctr">
                    <a:lnL>
                      <a:noFill/>
                    </a:lnL>
                    <a:lnR>
                      <a:noFill/>
                    </a:lnR>
                    <a:lnT>
                      <a:noFill/>
                    </a:lnT>
                    <a:lnB>
                      <a:noFill/>
                    </a:lnB>
                    <a:solidFill>
                      <a:srgbClr val="FFFFFF"/>
                    </a:solidFill>
                  </a:tcPr>
                </a:tc>
                <a:tc>
                  <a:txBody>
                    <a:bodyPr/>
                    <a:lstStyle/>
                    <a:p>
                      <a:pPr algn="l" fontAlgn="base"/>
                      <a:r>
                        <a:rPr lang="en-US" sz="1400" b="0">
                          <a:effectLst/>
                        </a:rPr>
                        <a:t>It is not a more intelligent dynamic routing protocol.</a:t>
                      </a:r>
                    </a:p>
                  </a:txBody>
                  <a:tcPr marL="55034" marR="55034" marT="77047" marB="77047" anchor="ctr">
                    <a:lnL>
                      <a:noFill/>
                    </a:lnL>
                    <a:lnR>
                      <a:noFill/>
                    </a:lnR>
                    <a:lnT>
                      <a:noFill/>
                    </a:lnT>
                    <a:lnB>
                      <a:noFill/>
                    </a:lnB>
                    <a:solidFill>
                      <a:srgbClr val="FFFFFF"/>
                    </a:solidFill>
                  </a:tcPr>
                </a:tc>
                <a:tc>
                  <a:txBody>
                    <a:bodyPr/>
                    <a:lstStyle/>
                    <a:p>
                      <a:pPr algn="l" fontAlgn="base"/>
                      <a:r>
                        <a:rPr lang="en-US" sz="1400" b="0">
                          <a:effectLst/>
                        </a:rPr>
                        <a:t>It is a more intelligent routing protocol than RIP.</a:t>
                      </a:r>
                    </a:p>
                  </a:txBody>
                  <a:tcPr marL="55034" marR="55034" marT="77047" marB="77047" anchor="ctr">
                    <a:lnL>
                      <a:noFill/>
                    </a:lnL>
                    <a:lnR>
                      <a:noFill/>
                    </a:lnR>
                    <a:lnT>
                      <a:noFill/>
                    </a:lnT>
                    <a:lnB>
                      <a:noFill/>
                    </a:lnB>
                    <a:solidFill>
                      <a:srgbClr val="FFFFFF"/>
                    </a:solidFill>
                  </a:tcPr>
                </a:tc>
              </a:tr>
              <a:tr h="484296">
                <a:tc>
                  <a:txBody>
                    <a:bodyPr/>
                    <a:lstStyle/>
                    <a:p>
                      <a:pPr algn="l" fontAlgn="base"/>
                      <a:r>
                        <a:rPr lang="en-IN" sz="1400" b="0">
                          <a:effectLst/>
                        </a:rPr>
                        <a:t>9</a:t>
                      </a:r>
                    </a:p>
                  </a:txBody>
                  <a:tcPr marL="55034" marR="55034" marT="77047" marB="77047" anchor="ctr">
                    <a:lnL>
                      <a:noFill/>
                    </a:lnL>
                    <a:lnR>
                      <a:noFill/>
                    </a:lnR>
                    <a:lnT>
                      <a:noFill/>
                    </a:lnT>
                    <a:lnB>
                      <a:noFill/>
                    </a:lnB>
                    <a:solidFill>
                      <a:srgbClr val="FFFFFF"/>
                    </a:solidFill>
                  </a:tcPr>
                </a:tc>
                <a:tc>
                  <a:txBody>
                    <a:bodyPr/>
                    <a:lstStyle/>
                    <a:p>
                      <a:pPr algn="l" fontAlgn="base"/>
                      <a:r>
                        <a:rPr lang="en-US" sz="1400" b="0">
                          <a:effectLst/>
                        </a:rPr>
                        <a:t>It calculates the metric In terms of Hop Count.</a:t>
                      </a:r>
                    </a:p>
                  </a:txBody>
                  <a:tcPr marL="55034" marR="55034" marT="77047" marB="77047" anchor="ctr">
                    <a:lnL>
                      <a:noFill/>
                    </a:lnL>
                    <a:lnR>
                      <a:noFill/>
                    </a:lnR>
                    <a:lnT>
                      <a:noFill/>
                    </a:lnT>
                    <a:lnB>
                      <a:noFill/>
                    </a:lnB>
                    <a:solidFill>
                      <a:srgbClr val="FFFFFF"/>
                    </a:solidFill>
                  </a:tcPr>
                </a:tc>
                <a:tc>
                  <a:txBody>
                    <a:bodyPr/>
                    <a:lstStyle/>
                    <a:p>
                      <a:pPr algn="l" fontAlgn="base"/>
                      <a:r>
                        <a:rPr lang="en-US" sz="1400" b="0">
                          <a:effectLst/>
                        </a:rPr>
                        <a:t>It calculates the metric In terms of bandwidth, load and delay.</a:t>
                      </a:r>
                    </a:p>
                  </a:txBody>
                  <a:tcPr marL="55034" marR="55034" marT="77047" marB="77047" anchor="ctr">
                    <a:lnL>
                      <a:noFill/>
                    </a:lnL>
                    <a:lnR>
                      <a:noFill/>
                    </a:lnR>
                    <a:lnT>
                      <a:noFill/>
                    </a:lnT>
                    <a:lnB>
                      <a:noFill/>
                    </a:lnB>
                    <a:solidFill>
                      <a:srgbClr val="FFFFFF"/>
                    </a:solidFill>
                  </a:tcPr>
                </a:tc>
              </a:tr>
              <a:tr h="704430">
                <a:tc>
                  <a:txBody>
                    <a:bodyPr/>
                    <a:lstStyle/>
                    <a:p>
                      <a:pPr algn="l" fontAlgn="base"/>
                      <a:r>
                        <a:rPr lang="en-IN" sz="1400" b="0">
                          <a:effectLst/>
                        </a:rPr>
                        <a:t>10</a:t>
                      </a:r>
                    </a:p>
                  </a:txBody>
                  <a:tcPr marL="55034" marR="55034" marT="77047" marB="77047" anchor="ctr">
                    <a:lnL>
                      <a:noFill/>
                    </a:lnL>
                    <a:lnR>
                      <a:noFill/>
                    </a:lnR>
                    <a:lnT>
                      <a:noFill/>
                    </a:lnT>
                    <a:lnB>
                      <a:noFill/>
                    </a:lnB>
                    <a:solidFill>
                      <a:srgbClr val="FFFFFF"/>
                    </a:solidFill>
                  </a:tcPr>
                </a:tc>
                <a:tc>
                  <a:txBody>
                    <a:bodyPr/>
                    <a:lstStyle/>
                    <a:p>
                      <a:pPr algn="l" fontAlgn="base"/>
                      <a:r>
                        <a:rPr lang="en-US" sz="1400" b="0">
                          <a:effectLst/>
                        </a:rPr>
                        <a:t>RIP routing protocol creates two table in the router: Routing Table, Topology Table.</a:t>
                      </a:r>
                    </a:p>
                  </a:txBody>
                  <a:tcPr marL="55034" marR="55034" marT="77047" marB="77047" anchor="ctr">
                    <a:lnL>
                      <a:noFill/>
                    </a:lnL>
                    <a:lnR>
                      <a:noFill/>
                    </a:lnR>
                    <a:lnT>
                      <a:noFill/>
                    </a:lnT>
                    <a:lnB>
                      <a:noFill/>
                    </a:lnB>
                    <a:solidFill>
                      <a:srgbClr val="FFFFFF"/>
                    </a:solidFill>
                  </a:tcPr>
                </a:tc>
                <a:tc>
                  <a:txBody>
                    <a:bodyPr/>
                    <a:lstStyle/>
                    <a:p>
                      <a:pPr algn="l" fontAlgn="base"/>
                      <a:r>
                        <a:rPr lang="en-US" sz="1400" b="0" dirty="0">
                          <a:effectLst/>
                        </a:rPr>
                        <a:t>EIGRP routing protocol creates three table In the router : Neighbor Table, Topology Table, Routing Table.</a:t>
                      </a:r>
                    </a:p>
                  </a:txBody>
                  <a:tcPr marL="55034" marR="55034" marT="77047" marB="77047" anchor="ctr">
                    <a:lnL>
                      <a:noFill/>
                    </a:lnL>
                    <a:lnR>
                      <a:noFill/>
                    </a:lnR>
                    <a:lnT>
                      <a:noFill/>
                    </a:lnT>
                    <a:lnB>
                      <a:noFill/>
                    </a:lnB>
                    <a:solidFill>
                      <a:srgbClr val="FFFFFF"/>
                    </a:solidFill>
                  </a:tcPr>
                </a:tc>
              </a:tr>
            </a:tbl>
          </a:graphicData>
        </a:graphic>
      </p:graphicFrame>
    </p:spTree>
    <p:extLst>
      <p:ext uri="{BB962C8B-B14F-4D97-AF65-F5344CB8AC3E}">
        <p14:creationId xmlns:p14="http://schemas.microsoft.com/office/powerpoint/2010/main" val="134266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Goals for IGRP</a:t>
            </a:r>
            <a:endParaRPr lang="en-IN" dirty="0"/>
          </a:p>
        </p:txBody>
      </p:sp>
      <p:sp>
        <p:nvSpPr>
          <p:cNvPr id="3" name="Content Placeholder 2"/>
          <p:cNvSpPr>
            <a:spLocks noGrp="1"/>
          </p:cNvSpPr>
          <p:nvPr>
            <p:ph idx="1"/>
          </p:nvPr>
        </p:nvSpPr>
        <p:spPr/>
        <p:txBody>
          <a:bodyPr>
            <a:normAutofit fontScale="62500" lnSpcReduction="20000"/>
          </a:bodyPr>
          <a:lstStyle/>
          <a:p>
            <a:pPr marL="0" indent="0" fontAlgn="base">
              <a:buNone/>
            </a:pPr>
            <a:r>
              <a:rPr lang="en-US" dirty="0" smtClean="0"/>
              <a:t>The </a:t>
            </a:r>
            <a:r>
              <a:rPr lang="en-US" dirty="0"/>
              <a:t>IGRP protocol allows a number of gateways to coordinate their routing. Its goals are the following:</a:t>
            </a:r>
          </a:p>
          <a:p>
            <a:pPr fontAlgn="base"/>
            <a:r>
              <a:rPr lang="en-US" dirty="0"/>
              <a:t>Stable routing even in very large or complex networks. No routing loops should occur, even as transients.</a:t>
            </a:r>
          </a:p>
          <a:p>
            <a:pPr fontAlgn="base"/>
            <a:r>
              <a:rPr lang="en-US" dirty="0"/>
              <a:t>Fast response to changes in network topology.</a:t>
            </a:r>
          </a:p>
          <a:p>
            <a:pPr fontAlgn="base"/>
            <a:r>
              <a:rPr lang="en-US" dirty="0"/>
              <a:t>Low overhead. That is, IGRP itself should not use more bandwidth than what is actually needed for its task.</a:t>
            </a:r>
          </a:p>
          <a:p>
            <a:pPr fontAlgn="base"/>
            <a:r>
              <a:rPr lang="en-US" dirty="0"/>
              <a:t>Splitting traffic among several parallel routes when they are of roughly equal desirability.</a:t>
            </a:r>
          </a:p>
          <a:p>
            <a:pPr fontAlgn="base"/>
            <a:r>
              <a:rPr lang="en-US" dirty="0"/>
              <a:t>Taking into account error rates and level of traffic on different paths</a:t>
            </a:r>
            <a:r>
              <a:rPr lang="en-US" dirty="0" smtClean="0"/>
              <a:t>.</a:t>
            </a:r>
          </a:p>
          <a:p>
            <a:pPr fontAlgn="base"/>
            <a:r>
              <a:rPr lang="en-US" dirty="0"/>
              <a:t>The current implementation of IGRP handles routing for TCP/IP. However, the basic design is intended to be able to handle a variety of protocols.</a:t>
            </a:r>
          </a:p>
          <a:p>
            <a:pPr fontAlgn="base"/>
            <a:r>
              <a:rPr lang="en-US" dirty="0"/>
              <a:t>No one tool is going to solve all routing problems</a:t>
            </a:r>
          </a:p>
          <a:p>
            <a:pPr fontAlgn="base"/>
            <a:endParaRPr lang="en-US" dirty="0"/>
          </a:p>
        </p:txBody>
      </p:sp>
    </p:spTree>
    <p:extLst>
      <p:ext uri="{BB962C8B-B14F-4D97-AF65-F5344CB8AC3E}">
        <p14:creationId xmlns:p14="http://schemas.microsoft.com/office/powerpoint/2010/main" val="3783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IGP and EGP</a:t>
            </a:r>
            <a:endParaRPr lang="en-IN"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796335353"/>
              </p:ext>
            </p:extLst>
          </p:nvPr>
        </p:nvGraphicFramePr>
        <p:xfrm>
          <a:off x="457200" y="1600200"/>
          <a:ext cx="8229600" cy="4577080"/>
        </p:xfrm>
        <a:graphic>
          <a:graphicData uri="http://schemas.openxmlformats.org/drawingml/2006/table">
            <a:tbl>
              <a:tblPr firstRow="1" bandRow="1">
                <a:tableStyleId>{5C22544A-7EE6-4342-B048-85BDC9FD1C3A}</a:tableStyleId>
              </a:tblPr>
              <a:tblGrid>
                <a:gridCol w="4114800"/>
                <a:gridCol w="4114800"/>
              </a:tblGrid>
              <a:tr h="370840">
                <a:tc>
                  <a:txBody>
                    <a:bodyPr/>
                    <a:lstStyle/>
                    <a:p>
                      <a:r>
                        <a:rPr lang="en-US" dirty="0" smtClean="0"/>
                        <a:t>IGP</a:t>
                      </a:r>
                      <a:endParaRPr lang="en-IN" dirty="0"/>
                    </a:p>
                  </a:txBody>
                  <a:tcPr/>
                </a:tc>
                <a:tc>
                  <a:txBody>
                    <a:bodyPr/>
                    <a:lstStyle/>
                    <a:p>
                      <a:r>
                        <a:rPr lang="en-US" dirty="0" smtClean="0"/>
                        <a:t>EGP</a:t>
                      </a:r>
                      <a:endParaRPr lang="en-IN" dirty="0"/>
                    </a:p>
                  </a:txBody>
                  <a:tcPr/>
                </a:tc>
              </a:tr>
              <a:tr h="370840">
                <a:tc>
                  <a:txBody>
                    <a:bodyPr/>
                    <a:lstStyle/>
                    <a:p>
                      <a:r>
                        <a:rPr lang="en-US" sz="1800" b="0" i="0" kern="1200" dirty="0" smtClean="0">
                          <a:solidFill>
                            <a:schemeClr val="dk1"/>
                          </a:solidFill>
                          <a:effectLst/>
                          <a:latin typeface="+mn-lt"/>
                          <a:ea typeface="+mn-ea"/>
                          <a:cs typeface="+mn-cs"/>
                        </a:rPr>
                        <a:t>Protocols such as IGRP are called "internal gateway protocols" (IGPs). </a:t>
                      </a:r>
                      <a:endParaRPr lang="en-IN" dirty="0"/>
                    </a:p>
                  </a:txBody>
                  <a:tcPr/>
                </a:tc>
                <a:tc>
                  <a:txBody>
                    <a:bodyPr/>
                    <a:lstStyle/>
                    <a:p>
                      <a:r>
                        <a:rPr lang="en-US" sz="1800" b="0" i="0" kern="1200" dirty="0" smtClean="0">
                          <a:solidFill>
                            <a:schemeClr val="dk1"/>
                          </a:solidFill>
                          <a:effectLst/>
                          <a:latin typeface="+mn-lt"/>
                          <a:ea typeface="+mn-ea"/>
                          <a:cs typeface="+mn-cs"/>
                        </a:rPr>
                        <a:t>Such sets of (IGRP) of networks are connected by "external gateway protocols" (EGPs).</a:t>
                      </a:r>
                      <a:endParaRPr lang="en-IN"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effectLst/>
                          <a:latin typeface="+mn-lt"/>
                          <a:ea typeface="+mn-ea"/>
                          <a:cs typeface="+mn-cs"/>
                        </a:rPr>
                        <a:t>They are intended for use within a single set of networks, either under a single management or closely coordinated managements</a:t>
                      </a:r>
                      <a:endParaRPr lang="en-IN" dirty="0" smtClean="0"/>
                    </a:p>
                  </a:txBody>
                  <a:tcPr/>
                </a:tc>
                <a:tc>
                  <a:txBody>
                    <a:bodyPr/>
                    <a:lstStyle/>
                    <a:p>
                      <a:r>
                        <a:rPr lang="en-US" sz="1800" b="0" i="0" kern="1200" dirty="0" smtClean="0">
                          <a:solidFill>
                            <a:schemeClr val="dk1"/>
                          </a:solidFill>
                          <a:effectLst/>
                          <a:latin typeface="+mn-lt"/>
                          <a:ea typeface="+mn-ea"/>
                          <a:cs typeface="+mn-cs"/>
                        </a:rPr>
                        <a:t> An EGP is intended to protect one system of networks against errors or intentional misrepresentation by other systems</a:t>
                      </a:r>
                      <a:endParaRPr lang="en-IN"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effectLst/>
                          <a:latin typeface="+mn-lt"/>
                          <a:ea typeface="+mn-ea"/>
                          <a:cs typeface="+mn-cs"/>
                        </a:rPr>
                        <a:t>An IGP is designed to keep track of a good deal of detail about network topology. </a:t>
                      </a:r>
                      <a:endParaRPr lang="en-IN" dirty="0" smtClean="0"/>
                    </a:p>
                    <a:p>
                      <a:endParaRPr lang="en-IN" dirty="0"/>
                    </a:p>
                  </a:txBody>
                  <a:tcPr/>
                </a:tc>
                <a:tc>
                  <a:txBody>
                    <a:bodyPr/>
                    <a:lstStyle/>
                    <a:p>
                      <a:r>
                        <a:rPr lang="en-US" sz="1800" b="0" i="0" kern="1200" dirty="0" smtClean="0">
                          <a:solidFill>
                            <a:schemeClr val="dk1"/>
                          </a:solidFill>
                          <a:effectLst/>
                          <a:latin typeface="+mn-lt"/>
                          <a:ea typeface="+mn-ea"/>
                          <a:cs typeface="+mn-cs"/>
                        </a:rPr>
                        <a:t>Often it is sufficient for an EGP to produce a reasonable route, rather than the optimal route.</a:t>
                      </a:r>
                      <a:endParaRPr lang="en-IN"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effectLst/>
                          <a:latin typeface="+mn-lt"/>
                          <a:ea typeface="+mn-ea"/>
                          <a:cs typeface="+mn-cs"/>
                        </a:rPr>
                        <a:t>Priority in designing an IGP is placed on producing optimal routes and responding quickly to changes</a:t>
                      </a:r>
                      <a:endParaRPr lang="en-IN" dirty="0" smtClean="0"/>
                    </a:p>
                    <a:p>
                      <a:endParaRPr lang="en-IN"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i="0" kern="1200" dirty="0" smtClean="0">
                          <a:solidFill>
                            <a:schemeClr val="dk1"/>
                          </a:solidFill>
                          <a:effectLst/>
                          <a:latin typeface="+mn-lt"/>
                          <a:ea typeface="+mn-ea"/>
                          <a:cs typeface="+mn-cs"/>
                        </a:rPr>
                        <a:t>Priority in designing an EGP is on stability and administrative controls. </a:t>
                      </a:r>
                    </a:p>
                    <a:p>
                      <a:endParaRPr lang="en-IN" dirty="0"/>
                    </a:p>
                  </a:txBody>
                  <a:tcPr/>
                </a:tc>
              </a:tr>
            </a:tbl>
          </a:graphicData>
        </a:graphic>
      </p:graphicFrame>
    </p:spTree>
    <p:extLst>
      <p:ext uri="{BB962C8B-B14F-4D97-AF65-F5344CB8AC3E}">
        <p14:creationId xmlns:p14="http://schemas.microsoft.com/office/powerpoint/2010/main" val="392036224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r>
              <a:rPr lang="en-US" dirty="0" smtClean="0"/>
              <a:t>IGRP Routing Problem</a:t>
            </a:r>
            <a:endParaRPr lang="en-IN" dirty="0"/>
          </a:p>
        </p:txBody>
      </p:sp>
      <p:sp>
        <p:nvSpPr>
          <p:cNvPr id="3" name="Content Placeholder 2"/>
          <p:cNvSpPr>
            <a:spLocks noGrp="1"/>
          </p:cNvSpPr>
          <p:nvPr>
            <p:ph idx="1"/>
          </p:nvPr>
        </p:nvSpPr>
        <p:spPr>
          <a:xfrm>
            <a:off x="671934" y="1052736"/>
            <a:ext cx="8229600" cy="2880320"/>
          </a:xfrm>
        </p:spPr>
        <p:txBody>
          <a:bodyPr>
            <a:normAutofit fontScale="62500" lnSpcReduction="20000"/>
          </a:bodyPr>
          <a:lstStyle/>
          <a:p>
            <a:r>
              <a:rPr lang="en-US" dirty="0"/>
              <a:t>IGRP is intended for use in gateways connecting several networks</a:t>
            </a:r>
            <a:r>
              <a:rPr lang="en-US" dirty="0" smtClean="0"/>
              <a:t>.. A host that is connected </a:t>
            </a:r>
            <a:r>
              <a:rPr lang="en-US" dirty="0"/>
              <a:t>to one network wants to send a packet to </a:t>
            </a:r>
            <a:r>
              <a:rPr lang="en-US" dirty="0" smtClean="0"/>
              <a:t>another host system </a:t>
            </a:r>
            <a:r>
              <a:rPr lang="en-US" dirty="0"/>
              <a:t>on a different network, it addresses the packet to a gateway. If the destination is on one of the networks connected to the gateway, the gateway will forward the packet to the destination. </a:t>
            </a:r>
            <a:endParaRPr lang="en-US" dirty="0" smtClean="0"/>
          </a:p>
          <a:p>
            <a:r>
              <a:rPr lang="en-US" dirty="0" smtClean="0"/>
              <a:t>Gateways </a:t>
            </a:r>
            <a:r>
              <a:rPr lang="en-US" dirty="0"/>
              <a:t>use routing tables to help them decide what to do with packets. Here is a simple example routing table. </a:t>
            </a:r>
            <a:endParaRPr lang="en-US" dirty="0" smtClean="0"/>
          </a:p>
          <a:p>
            <a:r>
              <a:rPr lang="en-US" dirty="0" smtClean="0"/>
              <a:t>(The </a:t>
            </a:r>
            <a:r>
              <a:rPr lang="en-US" dirty="0"/>
              <a:t>basic routing problem is similar for other protocols as well, but this description will assume that IGRP is being used for routing IP</a:t>
            </a:r>
            <a:r>
              <a:rPr lang="en-US" dirty="0" smtClean="0"/>
              <a:t>.)</a:t>
            </a:r>
          </a:p>
          <a:p>
            <a:endParaRPr lang="en-IN" dirty="0"/>
          </a:p>
        </p:txBody>
      </p:sp>
    </p:spTree>
    <p:extLst>
      <p:ext uri="{BB962C8B-B14F-4D97-AF65-F5344CB8AC3E}">
        <p14:creationId xmlns:p14="http://schemas.microsoft.com/office/powerpoint/2010/main" val="1553441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62670"/>
            <a:ext cx="8229600" cy="418058"/>
          </a:xfrm>
        </p:spPr>
        <p:txBody>
          <a:bodyPr>
            <a:noAutofit/>
          </a:bodyPr>
          <a:lstStyle/>
          <a:p>
            <a:r>
              <a:rPr lang="en-US" sz="3200" dirty="0" smtClean="0"/>
              <a:t>IGRP Routing</a:t>
            </a:r>
            <a:endParaRPr lang="en-IN" sz="3200" dirty="0"/>
          </a:p>
        </p:txBody>
      </p:sp>
      <p:pic>
        <p:nvPicPr>
          <p:cNvPr id="4" name="Picture 2" descr="https://www.cisco.com/c/dam/en/us/support/docs/ip/interior-gateway-routing-protocol-igrp/26825-figure.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27584" y="1124744"/>
            <a:ext cx="6725004" cy="1711773"/>
          </a:xfrm>
          <a:prstGeom prst="rect">
            <a:avLst/>
          </a:prstGeom>
          <a:noFill/>
          <a:extLst>
            <a:ext uri="{909E8E84-426E-40DD-AFC4-6F175D3DCCD1}">
              <a14:hiddenFill xmlns:a14="http://schemas.microsoft.com/office/drawing/2010/main">
                <a:solidFill>
                  <a:srgbClr val="FFFFFF"/>
                </a:solidFill>
              </a14:hiddenFill>
            </a:ext>
          </a:extLst>
        </p:spPr>
      </p:pic>
      <p:sp>
        <p:nvSpPr>
          <p:cNvPr id="5" name="Content Placeholder 4"/>
          <p:cNvSpPr>
            <a:spLocks noGrp="1" noChangeArrowheads="1"/>
          </p:cNvSpPr>
          <p:nvPr>
            <p:ph idx="1"/>
          </p:nvPr>
        </p:nvSpPr>
        <p:spPr bwMode="auto">
          <a:xfrm>
            <a:off x="70740" y="3272869"/>
            <a:ext cx="2701060" cy="1903029"/>
          </a:xfrm>
          <a:prstGeom prst="rect">
            <a:avLst/>
          </a:prstGeom>
          <a:solidFill>
            <a:srgbClr val="FFFF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88872" rIns="0" bIns="88872"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1400" b="1" i="1" u="none" strike="noStrike" cap="none" normalizeH="0" baseline="0" dirty="0" smtClean="0">
                <a:ln>
                  <a:noFill/>
                </a:ln>
                <a:solidFill>
                  <a:srgbClr val="58585B"/>
                </a:solidFill>
                <a:effectLst/>
                <a:latin typeface="courier"/>
                <a:cs typeface="Arial" pitchFamily="34" charset="0"/>
              </a:rPr>
              <a:t>Gateway Routing Table</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1" u="none" strike="noStrike" cap="none" normalizeH="0" baseline="0" dirty="0" smtClean="0">
                <a:ln>
                  <a:noFill/>
                </a:ln>
                <a:solidFill>
                  <a:srgbClr val="58585B"/>
                </a:solidFill>
                <a:effectLst/>
                <a:latin typeface="courier"/>
                <a:cs typeface="Arial" pitchFamily="34" charset="0"/>
              </a:rPr>
              <a:t>network</a:t>
            </a:r>
            <a:r>
              <a:rPr kumimoji="0" lang="en-US" sz="1400" b="0" i="0" u="none" strike="noStrike" cap="none" normalizeH="0" baseline="0" dirty="0" smtClean="0">
                <a:ln>
                  <a:noFill/>
                </a:ln>
                <a:solidFill>
                  <a:srgbClr val="58585B"/>
                </a:solidFill>
                <a:effectLst/>
                <a:latin typeface="courier"/>
                <a:cs typeface="Arial" pitchFamily="34" charset="0"/>
              </a:rPr>
              <a:t> 	gateway 	interface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58585B"/>
                </a:solidFill>
                <a:effectLst/>
                <a:latin typeface="courier"/>
                <a:cs typeface="Arial" pitchFamily="34" charset="0"/>
              </a:rPr>
              <a:t>----	------- 	---------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58585B"/>
                </a:solidFill>
                <a:effectLst/>
                <a:latin typeface="courier"/>
                <a:cs typeface="Arial" pitchFamily="34" charset="0"/>
              </a:rPr>
              <a:t>128.6.4 	none 	</a:t>
            </a:r>
            <a:r>
              <a:rPr kumimoji="0" lang="en-US" sz="1400" b="0" i="0" u="none" strike="noStrike" cap="none" normalizeH="0" baseline="0" dirty="0" err="1" smtClean="0">
                <a:ln>
                  <a:noFill/>
                </a:ln>
                <a:solidFill>
                  <a:srgbClr val="58585B"/>
                </a:solidFill>
                <a:effectLst/>
                <a:latin typeface="courier"/>
                <a:cs typeface="Arial" pitchFamily="34" charset="0"/>
              </a:rPr>
              <a:t>ethernet</a:t>
            </a:r>
            <a:r>
              <a:rPr kumimoji="0" lang="en-US" sz="1400" b="0" i="0" u="none" strike="noStrike" cap="none" normalizeH="0" baseline="0" dirty="0" smtClean="0">
                <a:ln>
                  <a:noFill/>
                </a:ln>
                <a:solidFill>
                  <a:srgbClr val="58585B"/>
                </a:solidFill>
                <a:effectLst/>
                <a:latin typeface="courier"/>
                <a:cs typeface="Arial" pitchFamily="34" charset="0"/>
              </a:rPr>
              <a:t> 0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58585B"/>
                </a:solidFill>
                <a:effectLst/>
                <a:latin typeface="courier"/>
                <a:cs typeface="Arial" pitchFamily="34" charset="0"/>
              </a:rPr>
              <a:t>128.6.5 	none 	</a:t>
            </a:r>
            <a:r>
              <a:rPr kumimoji="0" lang="en-US" sz="1400" b="0" i="0" u="none" strike="noStrike" cap="none" normalizeH="0" baseline="0" dirty="0" err="1" smtClean="0">
                <a:ln>
                  <a:noFill/>
                </a:ln>
                <a:solidFill>
                  <a:srgbClr val="58585B"/>
                </a:solidFill>
                <a:effectLst/>
                <a:latin typeface="courier"/>
                <a:cs typeface="Arial" pitchFamily="34" charset="0"/>
              </a:rPr>
              <a:t>ethernet</a:t>
            </a:r>
            <a:r>
              <a:rPr kumimoji="0" lang="en-US" sz="1400" b="0" i="0" u="none" strike="noStrike" cap="none" normalizeH="0" baseline="0" dirty="0" smtClean="0">
                <a:ln>
                  <a:noFill/>
                </a:ln>
                <a:solidFill>
                  <a:srgbClr val="58585B"/>
                </a:solidFill>
                <a:effectLst/>
                <a:latin typeface="courier"/>
                <a:cs typeface="Arial" pitchFamily="34" charset="0"/>
              </a:rPr>
              <a:t> 1</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58585B"/>
                </a:solidFill>
                <a:effectLst/>
                <a:latin typeface="courier"/>
                <a:cs typeface="Arial" pitchFamily="34" charset="0"/>
              </a:rPr>
              <a:t>128.6.21 	128.6.4.1 	</a:t>
            </a:r>
            <a:r>
              <a:rPr kumimoji="0" lang="en-US" sz="1400" b="0" i="0" u="none" strike="noStrike" cap="none" normalizeH="0" baseline="0" dirty="0" err="1" smtClean="0">
                <a:ln>
                  <a:noFill/>
                </a:ln>
                <a:solidFill>
                  <a:srgbClr val="58585B"/>
                </a:solidFill>
                <a:effectLst/>
                <a:latin typeface="courier"/>
                <a:cs typeface="Arial" pitchFamily="34" charset="0"/>
              </a:rPr>
              <a:t>ethernet</a:t>
            </a:r>
            <a:r>
              <a:rPr kumimoji="0" lang="en-US" sz="1400" b="0" i="0" u="none" strike="noStrike" cap="none" normalizeH="0" baseline="0" dirty="0" smtClean="0">
                <a:ln>
                  <a:noFill/>
                </a:ln>
                <a:solidFill>
                  <a:srgbClr val="58585B"/>
                </a:solidFill>
                <a:effectLst/>
                <a:latin typeface="courier"/>
                <a:cs typeface="Arial" pitchFamily="34" charset="0"/>
              </a:rPr>
              <a:t> 0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58585B"/>
                </a:solidFill>
                <a:effectLst/>
                <a:latin typeface="courier"/>
                <a:cs typeface="Arial" pitchFamily="34" charset="0"/>
              </a:rPr>
              <a:t>128.121 	128.6.5.4 	</a:t>
            </a:r>
            <a:r>
              <a:rPr kumimoji="0" lang="en-US" sz="1400" b="0" i="0" u="none" strike="noStrike" cap="none" normalizeH="0" baseline="0" dirty="0" err="1" smtClean="0">
                <a:ln>
                  <a:noFill/>
                </a:ln>
                <a:solidFill>
                  <a:srgbClr val="58585B"/>
                </a:solidFill>
                <a:effectLst/>
                <a:latin typeface="courier"/>
                <a:cs typeface="Arial" pitchFamily="34" charset="0"/>
              </a:rPr>
              <a:t>ethernet</a:t>
            </a:r>
            <a:r>
              <a:rPr kumimoji="0" lang="en-US" sz="1400" b="0" i="0" u="none" strike="noStrike" cap="none" normalizeH="0" baseline="0" dirty="0" smtClean="0">
                <a:ln>
                  <a:noFill/>
                </a:ln>
                <a:solidFill>
                  <a:srgbClr val="58585B"/>
                </a:solidFill>
                <a:effectLst/>
                <a:latin typeface="courier"/>
                <a:cs typeface="Arial" pitchFamily="34" charset="0"/>
              </a:rPr>
              <a:t> 1 </a:t>
            </a:r>
          </a:p>
          <a:p>
            <a:pPr marL="0" marR="0" lvl="0" indent="0" algn="l" defTabSz="9144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smtClean="0">
                <a:ln>
                  <a:noFill/>
                </a:ln>
                <a:solidFill>
                  <a:srgbClr val="58585B"/>
                </a:solidFill>
                <a:effectLst/>
                <a:latin typeface="courier"/>
                <a:cs typeface="Arial" pitchFamily="34" charset="0"/>
              </a:rPr>
              <a:t>10 	128.6.5.4 	</a:t>
            </a:r>
            <a:r>
              <a:rPr kumimoji="0" lang="en-US" sz="1400" b="0" i="0" u="none" strike="noStrike" cap="none" normalizeH="0" baseline="0" dirty="0" err="1" smtClean="0">
                <a:ln>
                  <a:noFill/>
                </a:ln>
                <a:solidFill>
                  <a:srgbClr val="58585B"/>
                </a:solidFill>
                <a:effectLst/>
                <a:latin typeface="courier"/>
                <a:cs typeface="Arial" pitchFamily="34" charset="0"/>
              </a:rPr>
              <a:t>ethernet</a:t>
            </a:r>
            <a:r>
              <a:rPr kumimoji="0" lang="en-US" sz="1400" b="0" i="0" u="none" strike="noStrike" cap="none" normalizeH="0" baseline="0" dirty="0" smtClean="0">
                <a:ln>
                  <a:noFill/>
                </a:ln>
                <a:solidFill>
                  <a:srgbClr val="58585B"/>
                </a:solidFill>
                <a:effectLst/>
                <a:latin typeface="courier"/>
                <a:cs typeface="Arial" pitchFamily="34" charset="0"/>
              </a:rPr>
              <a:t> 1</a:t>
            </a:r>
            <a:r>
              <a:rPr kumimoji="0" lang="en-US" sz="1400" b="0" i="0" u="none" strike="noStrike" cap="none" normalizeH="0" baseline="0" dirty="0" smtClean="0">
                <a:ln>
                  <a:noFill/>
                </a:ln>
                <a:solidFill>
                  <a:schemeClr val="tx1"/>
                </a:solidFill>
                <a:effectLst/>
                <a:latin typeface="Arial" pitchFamily="34" charset="0"/>
                <a:cs typeface="Arial" pitchFamily="34" charset="0"/>
              </a:rPr>
              <a:t> </a:t>
            </a:r>
          </a:p>
        </p:txBody>
      </p:sp>
      <p:sp>
        <p:nvSpPr>
          <p:cNvPr id="6" name="TextBox 5"/>
          <p:cNvSpPr txBox="1"/>
          <p:nvPr/>
        </p:nvSpPr>
        <p:spPr>
          <a:xfrm>
            <a:off x="2843808" y="2780928"/>
            <a:ext cx="6120680" cy="4247317"/>
          </a:xfrm>
          <a:prstGeom prst="rect">
            <a:avLst/>
          </a:prstGeom>
          <a:noFill/>
          <a:ln>
            <a:solidFill>
              <a:schemeClr val="tx1"/>
            </a:solidFill>
          </a:ln>
        </p:spPr>
        <p:txBody>
          <a:bodyPr wrap="square" rtlCol="0">
            <a:spAutoFit/>
          </a:bodyPr>
          <a:lstStyle/>
          <a:p>
            <a:r>
              <a:rPr lang="en-US" dirty="0"/>
              <a:t>This gateway is connected to two Ethernets, called </a:t>
            </a:r>
            <a:r>
              <a:rPr lang="en-US" dirty="0" smtClean="0"/>
              <a:t>0 </a:t>
            </a:r>
            <a:r>
              <a:rPr lang="en-US" dirty="0"/>
              <a:t>and </a:t>
            </a:r>
            <a:r>
              <a:rPr lang="en-US" dirty="0" smtClean="0"/>
              <a:t>1</a:t>
            </a:r>
            <a:r>
              <a:rPr lang="en-US" dirty="0"/>
              <a:t>. They have been given IP network numbers (actually subnet numbers) 128.6.4 and 128.6.5. Thus packets addressed for these specific networks can be sent directly to the destination, simply by using the appropriate Ethernet interface. </a:t>
            </a:r>
            <a:endParaRPr lang="en-US" dirty="0" smtClean="0"/>
          </a:p>
          <a:p>
            <a:r>
              <a:rPr lang="en-US" dirty="0" smtClean="0"/>
              <a:t>There </a:t>
            </a:r>
            <a:r>
              <a:rPr lang="en-US" dirty="0"/>
              <a:t>are two nearby gateways, 128.6.4.1 and 128.6.5.4. Packets for networks other than 128.6.4 and 128.6.5 will be forwarded to one or the other of those gateways. The routing table indicates which gateway should be used for which network. </a:t>
            </a:r>
            <a:endParaRPr lang="en-US" dirty="0" smtClean="0"/>
          </a:p>
          <a:p>
            <a:r>
              <a:rPr lang="en-US" dirty="0" smtClean="0"/>
              <a:t>For </a:t>
            </a:r>
            <a:r>
              <a:rPr lang="en-US" dirty="0"/>
              <a:t>example, packets addressed to a host on network 10 should be forwarded to gateway 128.6.5.4. One hopes that this gateway is closer to network </a:t>
            </a:r>
            <a:r>
              <a:rPr lang="en-US" dirty="0" smtClean="0"/>
              <a:t>10. </a:t>
            </a:r>
            <a:r>
              <a:rPr lang="en-US" dirty="0"/>
              <a:t>The primary purpose of IGRP is allow the gateways to build and maintain routing tables like this.</a:t>
            </a:r>
            <a:endParaRPr lang="en-IN" dirty="0"/>
          </a:p>
        </p:txBody>
      </p:sp>
      <p:sp>
        <p:nvSpPr>
          <p:cNvPr id="7" name="Rectangle 6"/>
          <p:cNvSpPr/>
          <p:nvPr/>
        </p:nvSpPr>
        <p:spPr>
          <a:xfrm>
            <a:off x="9612560" y="3645024"/>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Tree>
    <p:extLst>
      <p:ext uri="{BB962C8B-B14F-4D97-AF65-F5344CB8AC3E}">
        <p14:creationId xmlns:p14="http://schemas.microsoft.com/office/powerpoint/2010/main" val="408047417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2074"/>
          </a:xfrm>
        </p:spPr>
        <p:txBody>
          <a:bodyPr>
            <a:normAutofit fontScale="90000"/>
          </a:bodyPr>
          <a:lstStyle/>
          <a:p>
            <a:r>
              <a:rPr lang="en-US" dirty="0" smtClean="0"/>
              <a:t>IGRP</a:t>
            </a:r>
            <a:endParaRPr lang="en-IN" dirty="0"/>
          </a:p>
        </p:txBody>
      </p:sp>
      <p:sp>
        <p:nvSpPr>
          <p:cNvPr id="3" name="Content Placeholder 2"/>
          <p:cNvSpPr>
            <a:spLocks noGrp="1"/>
          </p:cNvSpPr>
          <p:nvPr>
            <p:ph idx="1"/>
          </p:nvPr>
        </p:nvSpPr>
        <p:spPr>
          <a:xfrm>
            <a:off x="457200" y="1124744"/>
            <a:ext cx="8229600" cy="5001419"/>
          </a:xfrm>
        </p:spPr>
        <p:txBody>
          <a:bodyPr>
            <a:normAutofit fontScale="40000" lnSpcReduction="20000"/>
          </a:bodyPr>
          <a:lstStyle/>
          <a:p>
            <a:pPr fontAlgn="base"/>
            <a:r>
              <a:rPr lang="en-US" dirty="0"/>
              <a:t> IGRP is a protocol that allows gateways to build up their routing table by exchanging information with other gateways. </a:t>
            </a:r>
            <a:endParaRPr lang="en-US" dirty="0" smtClean="0"/>
          </a:p>
          <a:p>
            <a:pPr fontAlgn="base"/>
            <a:r>
              <a:rPr lang="en-US" dirty="0" smtClean="0"/>
              <a:t>A </a:t>
            </a:r>
            <a:r>
              <a:rPr lang="en-US" dirty="0"/>
              <a:t>gateway starts out with entries for all of the networks that are directly connected to it. It gets information about other networks by exchanging routing updates with adjacent gateways. </a:t>
            </a:r>
            <a:endParaRPr lang="en-US" dirty="0" smtClean="0"/>
          </a:p>
          <a:p>
            <a:pPr fontAlgn="base"/>
            <a:r>
              <a:rPr lang="en-US" dirty="0" smtClean="0"/>
              <a:t>In </a:t>
            </a:r>
            <a:r>
              <a:rPr lang="en-US" dirty="0"/>
              <a:t>the simplest case, the gateway will find one path that represents the best way to get to each network. </a:t>
            </a:r>
            <a:endParaRPr lang="en-US" dirty="0" smtClean="0"/>
          </a:p>
          <a:p>
            <a:pPr fontAlgn="base"/>
            <a:r>
              <a:rPr lang="en-US" dirty="0" smtClean="0"/>
              <a:t>A </a:t>
            </a:r>
            <a:r>
              <a:rPr lang="en-US" dirty="0"/>
              <a:t>path is characterized </a:t>
            </a:r>
            <a:r>
              <a:rPr lang="en-US" dirty="0" smtClean="0"/>
              <a:t>as:</a:t>
            </a:r>
          </a:p>
          <a:p>
            <a:pPr fontAlgn="base"/>
            <a:endParaRPr lang="en-US" dirty="0"/>
          </a:p>
          <a:p>
            <a:pPr fontAlgn="base"/>
            <a:endParaRPr lang="en-US" dirty="0" smtClean="0"/>
          </a:p>
          <a:p>
            <a:pPr fontAlgn="base"/>
            <a:endParaRPr lang="en-US" dirty="0" smtClean="0"/>
          </a:p>
          <a:p>
            <a:pPr fontAlgn="base"/>
            <a:endParaRPr lang="en-US" dirty="0"/>
          </a:p>
          <a:p>
            <a:pPr fontAlgn="base"/>
            <a:endParaRPr lang="en-US" dirty="0"/>
          </a:p>
          <a:p>
            <a:pPr fontAlgn="base"/>
            <a:r>
              <a:rPr lang="en-US" dirty="0" smtClean="0"/>
              <a:t>Metric </a:t>
            </a:r>
            <a:r>
              <a:rPr lang="en-US" dirty="0"/>
              <a:t>information is a set of numbers that characterize how good the path is. This allows the gateway to compare paths that it has heard from various gateways and decide which one to use. There are often cases where it makes sense to split traffic between two or more paths. IGRP will do this whenever two or more paths are equally good. The user can also configure it to split traffic when paths are almost equally good. In this case more traffic will be sent along the path with the better metric. The intent is that traffic can be split between a 9600 bps line and a 19200 BPS line, and the 19200 line will get roughly twice as much traffic as the 9600 BPS line.</a:t>
            </a:r>
          </a:p>
          <a:p>
            <a:pPr fontAlgn="base"/>
            <a:r>
              <a:rPr lang="en-US" dirty="0"/>
              <a:t>The metrics used by IGRP include the following:</a:t>
            </a:r>
          </a:p>
          <a:p>
            <a:pPr lvl="1" fontAlgn="base"/>
            <a:r>
              <a:rPr lang="en-US" dirty="0"/>
              <a:t>Topological delay </a:t>
            </a:r>
            <a:r>
              <a:rPr lang="en-US" dirty="0" smtClean="0"/>
              <a:t>time : </a:t>
            </a:r>
            <a:r>
              <a:rPr lang="en-US" dirty="0"/>
              <a:t>Topological delay time is the amount of time it would take to get to the destination along that path, assuming an unloaded network</a:t>
            </a:r>
          </a:p>
          <a:p>
            <a:pPr lvl="1" fontAlgn="base"/>
            <a:r>
              <a:rPr lang="en-US" dirty="0"/>
              <a:t>Bandwidth of the narrowest bandwidth segment of the </a:t>
            </a:r>
            <a:r>
              <a:rPr lang="en-US" dirty="0" smtClean="0"/>
              <a:t>path: </a:t>
            </a:r>
            <a:r>
              <a:rPr lang="en-US" dirty="0"/>
              <a:t>The path bandwidth is simply the bandwidth in bits per second of the slowest link in the path</a:t>
            </a:r>
          </a:p>
          <a:p>
            <a:pPr lvl="1" fontAlgn="base"/>
            <a:r>
              <a:rPr lang="en-US" dirty="0"/>
              <a:t>Channel occupancy of the </a:t>
            </a:r>
            <a:r>
              <a:rPr lang="en-US" dirty="0" smtClean="0"/>
              <a:t>path: </a:t>
            </a:r>
            <a:r>
              <a:rPr lang="en-US" dirty="0"/>
              <a:t>Channel occupancy indicates how much of that bandwidth is currently in use. It is measured, and will change with load. </a:t>
            </a:r>
          </a:p>
          <a:p>
            <a:pPr lvl="1" fontAlgn="base"/>
            <a:r>
              <a:rPr lang="en-US" dirty="0"/>
              <a:t>Reliability of the </a:t>
            </a:r>
            <a:r>
              <a:rPr lang="en-US" dirty="0" smtClean="0"/>
              <a:t>path: </a:t>
            </a:r>
            <a:r>
              <a:rPr lang="en-US" dirty="0"/>
              <a:t>Reliability indicates the current error rate. It is the fraction of packets that arrive at the destination undamaged. It is measured.</a:t>
            </a:r>
          </a:p>
          <a:p>
            <a:endParaRPr lang="en-IN" dirty="0"/>
          </a:p>
        </p:txBody>
      </p:sp>
      <p:graphicFrame>
        <p:nvGraphicFramePr>
          <p:cNvPr id="4" name="Table 3"/>
          <p:cNvGraphicFramePr>
            <a:graphicFrameLocks noGrp="1"/>
          </p:cNvGraphicFramePr>
          <p:nvPr>
            <p:extLst>
              <p:ext uri="{D42A27DB-BD31-4B8C-83A1-F6EECF244321}">
                <p14:modId xmlns:p14="http://schemas.microsoft.com/office/powerpoint/2010/main" val="2070038259"/>
              </p:ext>
            </p:extLst>
          </p:nvPr>
        </p:nvGraphicFramePr>
        <p:xfrm>
          <a:off x="899592" y="2780928"/>
          <a:ext cx="7704856" cy="640080"/>
        </p:xfrm>
        <a:graphic>
          <a:graphicData uri="http://schemas.openxmlformats.org/drawingml/2006/table">
            <a:tbl>
              <a:tblPr firstRow="1" bandRow="1">
                <a:tableStyleId>{5C22544A-7EE6-4342-B048-85BDC9FD1C3A}</a:tableStyleId>
              </a:tblPr>
              <a:tblGrid>
                <a:gridCol w="720080"/>
                <a:gridCol w="3168352"/>
                <a:gridCol w="2462868"/>
                <a:gridCol w="1353556"/>
              </a:tblGrid>
              <a:tr h="370840">
                <a:tc>
                  <a:txBody>
                    <a:bodyPr/>
                    <a:lstStyle/>
                    <a:p>
                      <a:r>
                        <a:rPr lang="en-US" dirty="0" smtClean="0"/>
                        <a:t>host</a:t>
                      </a:r>
                      <a:endParaRPr lang="en-IN" dirty="0"/>
                    </a:p>
                  </a:txBody>
                  <a:tcPr/>
                </a:tc>
                <a:tc>
                  <a:txBody>
                    <a:bodyPr/>
                    <a:lstStyle/>
                    <a:p>
                      <a:r>
                        <a:rPr lang="en-US" dirty="0" smtClean="0"/>
                        <a:t>next gateway  to which packets should be sent</a:t>
                      </a:r>
                      <a:endParaRPr lang="en-IN" dirty="0"/>
                    </a:p>
                  </a:txBody>
                  <a:tcPr/>
                </a:tc>
                <a:tc>
                  <a:txBody>
                    <a:bodyPr/>
                    <a:lstStyle/>
                    <a:p>
                      <a:r>
                        <a:rPr lang="en-US" dirty="0" smtClean="0"/>
                        <a:t>the network interface that should be used</a:t>
                      </a:r>
                      <a:endParaRPr lang="en-IN" dirty="0"/>
                    </a:p>
                  </a:txBody>
                  <a:tcPr/>
                </a:tc>
                <a:tc>
                  <a:txBody>
                    <a:bodyPr/>
                    <a:lstStyle/>
                    <a:p>
                      <a:r>
                        <a:rPr lang="en-US" dirty="0" smtClean="0"/>
                        <a:t>the metric information</a:t>
                      </a:r>
                      <a:endParaRPr lang="en-IN" dirty="0"/>
                    </a:p>
                  </a:txBody>
                  <a:tcPr/>
                </a:tc>
              </a:tr>
            </a:tbl>
          </a:graphicData>
        </a:graphic>
      </p:graphicFrame>
    </p:spTree>
    <p:extLst>
      <p:ext uri="{BB962C8B-B14F-4D97-AF65-F5344CB8AC3E}">
        <p14:creationId xmlns:p14="http://schemas.microsoft.com/office/powerpoint/2010/main" val="6971588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IGRP </a:t>
            </a:r>
            <a:r>
              <a:rPr lang="en-US" dirty="0" err="1" smtClean="0"/>
              <a:t>cont</a:t>
            </a:r>
            <a:r>
              <a:rPr lang="en-US" dirty="0" smtClean="0"/>
              <a:t>…</a:t>
            </a:r>
            <a:endParaRPr lang="en-IN" dirty="0"/>
          </a:p>
        </p:txBody>
      </p:sp>
      <p:sp>
        <p:nvSpPr>
          <p:cNvPr id="3" name="Content Placeholder 2"/>
          <p:cNvSpPr>
            <a:spLocks noGrp="1"/>
          </p:cNvSpPr>
          <p:nvPr>
            <p:ph idx="1"/>
          </p:nvPr>
        </p:nvSpPr>
        <p:spPr>
          <a:xfrm>
            <a:off x="457200" y="1268760"/>
            <a:ext cx="8229600" cy="5112568"/>
          </a:xfrm>
        </p:spPr>
        <p:txBody>
          <a:bodyPr>
            <a:normAutofit fontScale="55000" lnSpcReduction="20000"/>
          </a:bodyPr>
          <a:lstStyle/>
          <a:p>
            <a:pPr fontAlgn="base"/>
            <a:r>
              <a:rPr lang="en-US" dirty="0"/>
              <a:t>In IGRP, the general Bellman-Ford algorithm is modified in three critical aspects. First, instead of a simple metric, a vector of metrics is used to characterize paths. Second, instead of picking a single path with the smallest metric, traffic is split among several paths, whose metrics fall into a specified range. Third, several features are introduced to provide stability in situations where the topology is changing.</a:t>
            </a:r>
          </a:p>
          <a:p>
            <a:pPr fontAlgn="base"/>
            <a:r>
              <a:rPr lang="en-US" dirty="0"/>
              <a:t>The best path is selected based on a composite metric:</a:t>
            </a:r>
          </a:p>
          <a:p>
            <a:pPr lvl="1" fontAlgn="base"/>
            <a:r>
              <a:rPr lang="en-US" dirty="0" smtClean="0"/>
              <a:t>[(K1 / Be) + (K2 * Dc)] r</a:t>
            </a:r>
          </a:p>
          <a:p>
            <a:pPr lvl="1" fontAlgn="base"/>
            <a:r>
              <a:rPr lang="en-US" dirty="0" smtClean="0"/>
              <a:t>Where </a:t>
            </a:r>
            <a:r>
              <a:rPr lang="en-US" dirty="0"/>
              <a:t>K1, K2 = constants, Be = unloaded path bandwidth x (1 - channel </a:t>
            </a:r>
            <a:r>
              <a:rPr lang="en-US" dirty="0" smtClean="0"/>
              <a:t>occupancy)</a:t>
            </a:r>
          </a:p>
          <a:p>
            <a:pPr lvl="1" fontAlgn="base"/>
            <a:r>
              <a:rPr lang="en-US" dirty="0" smtClean="0"/>
              <a:t>Dc </a:t>
            </a:r>
            <a:r>
              <a:rPr lang="en-US" dirty="0"/>
              <a:t>= topological </a:t>
            </a:r>
            <a:r>
              <a:rPr lang="en-US" dirty="0" smtClean="0"/>
              <a:t>delay</a:t>
            </a:r>
          </a:p>
          <a:p>
            <a:pPr lvl="1" fontAlgn="base"/>
            <a:r>
              <a:rPr lang="en-US" dirty="0" smtClean="0"/>
              <a:t>and </a:t>
            </a:r>
            <a:r>
              <a:rPr lang="en-US" dirty="0"/>
              <a:t>r = </a:t>
            </a:r>
            <a:r>
              <a:rPr lang="en-US" dirty="0" smtClean="0"/>
              <a:t>reliability.</a:t>
            </a:r>
          </a:p>
          <a:p>
            <a:pPr marL="6350" lvl="1" indent="0" fontAlgn="base">
              <a:buNone/>
            </a:pPr>
            <a:r>
              <a:rPr lang="en-US" sz="3300" b="1" dirty="0" smtClean="0"/>
              <a:t>NOTE</a:t>
            </a:r>
            <a:endParaRPr lang="en-US" sz="3300" b="1" dirty="0"/>
          </a:p>
          <a:p>
            <a:pPr fontAlgn="base"/>
            <a:r>
              <a:rPr lang="en-US" dirty="0" smtClean="0">
                <a:solidFill>
                  <a:schemeClr val="accent6">
                    <a:lumMod val="50000"/>
                  </a:schemeClr>
                </a:solidFill>
              </a:rPr>
              <a:t>The path having the smallest composite metric will be the best path. </a:t>
            </a:r>
            <a:r>
              <a:rPr lang="en-US" dirty="0" smtClean="0">
                <a:solidFill>
                  <a:srgbClr val="0070C0"/>
                </a:solidFill>
              </a:rPr>
              <a:t>Where there are multiple paths to the same destination, the gateway can route the packets over more than one path</a:t>
            </a:r>
            <a:r>
              <a:rPr lang="en-US" dirty="0" smtClean="0"/>
              <a:t>. </a:t>
            </a:r>
            <a:r>
              <a:rPr lang="en-US" i="1" dirty="0" smtClean="0">
                <a:solidFill>
                  <a:srgbClr val="FF0000"/>
                </a:solidFill>
              </a:rPr>
              <a:t>This is done in accordance with the composite metric for each data path. </a:t>
            </a:r>
          </a:p>
          <a:p>
            <a:pPr fontAlgn="base"/>
            <a:r>
              <a:rPr lang="en-US" dirty="0" smtClean="0"/>
              <a:t>For instance, if one path has a composite metric of 1 and another path has a composite metric of 3, three times as many packets will be sent over the data path having the composite metric of 1.</a:t>
            </a:r>
          </a:p>
          <a:p>
            <a:endParaRPr lang="en-IN" dirty="0"/>
          </a:p>
        </p:txBody>
      </p:sp>
    </p:spTree>
    <p:extLst>
      <p:ext uri="{BB962C8B-B14F-4D97-AF65-F5344CB8AC3E}">
        <p14:creationId xmlns:p14="http://schemas.microsoft.com/office/powerpoint/2010/main" val="27517924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Advantage of metric information</a:t>
            </a:r>
            <a:endParaRPr lang="en-IN" dirty="0"/>
          </a:p>
        </p:txBody>
      </p:sp>
      <p:sp>
        <p:nvSpPr>
          <p:cNvPr id="3" name="Content Placeholder 2"/>
          <p:cNvSpPr>
            <a:spLocks noGrp="1"/>
          </p:cNvSpPr>
          <p:nvPr>
            <p:ph idx="1"/>
          </p:nvPr>
        </p:nvSpPr>
        <p:spPr/>
        <p:txBody>
          <a:bodyPr>
            <a:normAutofit/>
          </a:bodyPr>
          <a:lstStyle/>
          <a:p>
            <a:pPr marL="0" indent="0" fontAlgn="base">
              <a:buNone/>
            </a:pPr>
            <a:r>
              <a:rPr lang="en-US" dirty="0" smtClean="0"/>
              <a:t>Two </a:t>
            </a:r>
            <a:r>
              <a:rPr lang="en-US" dirty="0"/>
              <a:t>advantages to using a vector of metric information. </a:t>
            </a:r>
            <a:endParaRPr lang="en-US" dirty="0" smtClean="0"/>
          </a:p>
          <a:p>
            <a:pPr marL="514350" indent="-514350" fontAlgn="base">
              <a:buFont typeface="+mj-lt"/>
              <a:buAutoNum type="arabicPeriod"/>
            </a:pPr>
            <a:r>
              <a:rPr lang="en-US" dirty="0" smtClean="0"/>
              <a:t>It </a:t>
            </a:r>
            <a:r>
              <a:rPr lang="en-US" dirty="0"/>
              <a:t>provides the ability to support multiple types of service from the same set of data. </a:t>
            </a:r>
          </a:p>
          <a:p>
            <a:pPr marL="514350" indent="-514350" fontAlgn="base">
              <a:buFont typeface="+mj-lt"/>
              <a:buAutoNum type="arabicPeriod"/>
            </a:pPr>
            <a:r>
              <a:rPr lang="en-US" dirty="0" smtClean="0"/>
              <a:t>The </a:t>
            </a:r>
            <a:r>
              <a:rPr lang="en-US" dirty="0"/>
              <a:t>second advantage is improved accuracy. </a:t>
            </a:r>
            <a:endParaRPr lang="en-US" dirty="0" smtClean="0"/>
          </a:p>
          <a:p>
            <a:endParaRPr lang="en-IN" dirty="0"/>
          </a:p>
        </p:txBody>
      </p:sp>
    </p:spTree>
    <p:extLst>
      <p:ext uri="{BB962C8B-B14F-4D97-AF65-F5344CB8AC3E}">
        <p14:creationId xmlns:p14="http://schemas.microsoft.com/office/powerpoint/2010/main" val="39184906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90066"/>
          </a:xfrm>
        </p:spPr>
        <p:txBody>
          <a:bodyPr>
            <a:normAutofit fontScale="90000"/>
          </a:bodyPr>
          <a:lstStyle/>
          <a:p>
            <a:r>
              <a:rPr lang="en-IN" b="1" dirty="0" smtClean="0"/>
              <a:t>IGRP Overall Description</a:t>
            </a:r>
            <a:endParaRPr lang="en-IN" dirty="0"/>
          </a:p>
        </p:txBody>
      </p:sp>
      <p:sp>
        <p:nvSpPr>
          <p:cNvPr id="3" name="Content Placeholder 2"/>
          <p:cNvSpPr>
            <a:spLocks noGrp="1"/>
          </p:cNvSpPr>
          <p:nvPr>
            <p:ph idx="1"/>
          </p:nvPr>
        </p:nvSpPr>
        <p:spPr>
          <a:xfrm>
            <a:off x="323528" y="908721"/>
            <a:ext cx="8229600" cy="1656184"/>
          </a:xfrm>
        </p:spPr>
        <p:txBody>
          <a:bodyPr>
            <a:normAutofit fontScale="62500" lnSpcReduction="20000"/>
          </a:bodyPr>
          <a:lstStyle/>
          <a:p>
            <a:r>
              <a:rPr lang="en-US" dirty="0"/>
              <a:t>When a gateway is first turned on, its routing table is initialized. This may be done by an operator from a console terminal, or by reading information from configuration files. A description of each network connected to the gateway is provided, including the topological delay along the link (for example, how long it takes a single bit to transverse the link) and the bandwidth of the link.</a:t>
            </a:r>
            <a:endParaRPr lang="en-IN" dirty="0"/>
          </a:p>
        </p:txBody>
      </p:sp>
      <p:sp>
        <p:nvSpPr>
          <p:cNvPr id="4" name="TextBox 3"/>
          <p:cNvSpPr txBox="1"/>
          <p:nvPr/>
        </p:nvSpPr>
        <p:spPr>
          <a:xfrm>
            <a:off x="251520" y="4221088"/>
            <a:ext cx="8712968" cy="2308324"/>
          </a:xfrm>
          <a:prstGeom prst="rect">
            <a:avLst/>
          </a:prstGeom>
          <a:noFill/>
        </p:spPr>
        <p:txBody>
          <a:bodyPr wrap="square" rtlCol="0">
            <a:spAutoFit/>
          </a:bodyPr>
          <a:lstStyle/>
          <a:p>
            <a:r>
              <a:rPr lang="en-US" dirty="0" smtClean="0"/>
              <a:t>There are four networks 1,2,3,4. For </a:t>
            </a:r>
            <a:r>
              <a:rPr lang="en-US" dirty="0"/>
              <a:t>instance, </a:t>
            </a:r>
            <a:r>
              <a:rPr lang="en-US" dirty="0" smtClean="0"/>
              <a:t>initially, </a:t>
            </a:r>
            <a:r>
              <a:rPr lang="en-US" dirty="0"/>
              <a:t>gateway S would be told that it is connected to networks 2 and 3 via the corresponding interfaces. </a:t>
            </a:r>
            <a:r>
              <a:rPr lang="en-US" dirty="0" smtClean="0"/>
              <a:t>The gateways transmit their table to </a:t>
            </a:r>
            <a:r>
              <a:rPr lang="en-US" dirty="0" err="1" smtClean="0"/>
              <a:t>neighbour</a:t>
            </a:r>
            <a:r>
              <a:rPr lang="en-US" dirty="0" smtClean="0"/>
              <a:t> gateways. Thus</a:t>
            </a:r>
            <a:r>
              <a:rPr lang="en-US" dirty="0"/>
              <a:t>, gateway S would receive updates from gateways R and T and learn that it can reach computers in network 1 through gateway R and computers in network 4 through gateway T. Since gateway S sends its entire routing table, in the next cycle gateway T will learn that it can get to network 1 through gateway S. It is easy to see that information about every network in the system will eventually reach every gateway in the system, providing only that the network is fully connected.</a:t>
            </a:r>
            <a:endParaRPr lang="en-IN" dirty="0"/>
          </a:p>
        </p:txBody>
      </p:sp>
      <p:pic>
        <p:nvPicPr>
          <p:cNvPr id="2052" name="Picture 4" descr="https://www.cisco.com/c/dam/en/us/support/docs/ip/interior-gateway-routing-protocol-igrp/26825-figure1.gif"/>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71600" y="2492896"/>
            <a:ext cx="6667500" cy="15811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01199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397</TotalTime>
  <Words>1833</Words>
  <Application>Microsoft Office PowerPoint</Application>
  <PresentationFormat>On-screen Show (4:3)</PresentationFormat>
  <Paragraphs>166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Interior Gateway Routing Protocol   IGRP is a distance vector protocol.</vt:lpstr>
      <vt:lpstr>Goals for IGRP</vt:lpstr>
      <vt:lpstr>IGP and EGP</vt:lpstr>
      <vt:lpstr>IGRP Routing Problem</vt:lpstr>
      <vt:lpstr>IGRP Routing</vt:lpstr>
      <vt:lpstr>IGRP</vt:lpstr>
      <vt:lpstr>IGRP cont…</vt:lpstr>
      <vt:lpstr> Advantage of metric information</vt:lpstr>
      <vt:lpstr>IGRP Overall Description</vt:lpstr>
      <vt:lpstr>IGRP</vt:lpstr>
      <vt:lpstr>PowerPoint Presentation</vt:lpstr>
      <vt:lpstr>RIP vs IGRP</vt:lpstr>
    </vt:vector>
  </TitlesOfParts>
  <Company>Grizli777</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Interior Gateway Routing Protocol   IGRP is a distance vector protocol.</dc:title>
  <dc:creator>ECE</dc:creator>
  <cp:lastModifiedBy>ECE</cp:lastModifiedBy>
  <cp:revision>14</cp:revision>
  <dcterms:created xsi:type="dcterms:W3CDTF">2021-08-25T04:57:06Z</dcterms:created>
  <dcterms:modified xsi:type="dcterms:W3CDTF">2021-08-25T11:34:41Z</dcterms:modified>
</cp:coreProperties>
</file>